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95966-4B2A-4C40-81E4-689500399371}"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ru-RU"/>
        </a:p>
      </dgm:t>
    </dgm:pt>
    <dgm:pt modelId="{8727F0C0-C680-4406-88A1-46DE82569EF3}">
      <dgm:prSet phldrT="[Текст]"/>
      <dgm:spPr>
        <a:solidFill>
          <a:schemeClr val="accent3">
            <a:lumMod val="85000"/>
          </a:schemeClr>
        </a:solidFill>
      </dgm:spPr>
      <dgm:t>
        <a:bodyPr/>
        <a:lstStyle/>
        <a:p>
          <a:r>
            <a:rPr lang="ru-RU" dirty="0" smtClean="0"/>
            <a:t>Автоматизация учета строительной организации</a:t>
          </a:r>
          <a:endParaRPr lang="ru-RU" dirty="0"/>
        </a:p>
      </dgm:t>
    </dgm:pt>
    <dgm:pt modelId="{E763B3A1-D73F-4C80-B856-C19B422CD941}" type="parTrans" cxnId="{42156139-D1FA-4F87-B7E8-EA9E17D4E293}">
      <dgm:prSet/>
      <dgm:spPr/>
      <dgm:t>
        <a:bodyPr/>
        <a:lstStyle/>
        <a:p>
          <a:endParaRPr lang="ru-RU"/>
        </a:p>
      </dgm:t>
    </dgm:pt>
    <dgm:pt modelId="{2B000F11-7E83-4775-9116-C429C2C3F685}" type="sibTrans" cxnId="{42156139-D1FA-4F87-B7E8-EA9E17D4E293}">
      <dgm:prSet/>
      <dgm:spPr/>
      <dgm:t>
        <a:bodyPr/>
        <a:lstStyle/>
        <a:p>
          <a:endParaRPr lang="ru-RU"/>
        </a:p>
      </dgm:t>
    </dgm:pt>
    <dgm:pt modelId="{11D58946-7657-4997-B3A9-6A4D371944A7}">
      <dgm:prSet phldrT="[Текст]"/>
      <dgm:spPr>
        <a:solidFill>
          <a:schemeClr val="accent2"/>
        </a:solidFill>
      </dgm:spPr>
      <dgm:t>
        <a:bodyPr/>
        <a:lstStyle/>
        <a:p>
          <a:pPr algn="l"/>
          <a:r>
            <a:rPr lang="ru-RU" b="1" dirty="0" smtClean="0">
              <a:effectLst/>
            </a:rPr>
            <a:t>Планирование и учет выполнения СМР</a:t>
          </a:r>
          <a:endParaRPr lang="ru-RU" b="1" dirty="0">
            <a:effectLst/>
          </a:endParaRPr>
        </a:p>
      </dgm:t>
    </dgm:pt>
    <dgm:pt modelId="{B8D1EF9E-099C-4AA6-A1D3-C0E30D5C29B6}" type="parTrans" cxnId="{5343247D-4973-4326-B6C7-9ED9EAA00BAB}">
      <dgm:prSet/>
      <dgm:spPr/>
      <dgm:t>
        <a:bodyPr/>
        <a:lstStyle/>
        <a:p>
          <a:endParaRPr lang="ru-RU"/>
        </a:p>
      </dgm:t>
    </dgm:pt>
    <dgm:pt modelId="{35752C4C-7DA3-40AD-9D34-9AFF2492A3A8}" type="sibTrans" cxnId="{5343247D-4973-4326-B6C7-9ED9EAA00BAB}">
      <dgm:prSet/>
      <dgm:spPr/>
      <dgm:t>
        <a:bodyPr/>
        <a:lstStyle/>
        <a:p>
          <a:endParaRPr lang="ru-RU"/>
        </a:p>
      </dgm:t>
    </dgm:pt>
    <dgm:pt modelId="{5E4E62F1-9202-41B3-B001-BFFD606AAC7B}">
      <dgm:prSet phldrT="[Текст]"/>
      <dgm:spPr>
        <a:solidFill>
          <a:srgbClr val="00B050"/>
        </a:solidFill>
      </dgm:spPr>
      <dgm:t>
        <a:bodyPr/>
        <a:lstStyle/>
        <a:p>
          <a:pPr algn="r"/>
          <a:r>
            <a:rPr lang="ru-RU" b="1" dirty="0" smtClean="0">
              <a:effectLst/>
            </a:rPr>
            <a:t>Учет затрат на СМР и расчет фактической себестоимости </a:t>
          </a:r>
          <a:endParaRPr lang="ru-RU" b="1" dirty="0">
            <a:effectLst/>
          </a:endParaRPr>
        </a:p>
      </dgm:t>
    </dgm:pt>
    <dgm:pt modelId="{3E5F64D7-8F24-4B15-9342-3F5F08C8E142}" type="parTrans" cxnId="{7D27F238-1412-40A0-A83A-C2C834584B14}">
      <dgm:prSet/>
      <dgm:spPr/>
      <dgm:t>
        <a:bodyPr/>
        <a:lstStyle/>
        <a:p>
          <a:endParaRPr lang="ru-RU"/>
        </a:p>
      </dgm:t>
    </dgm:pt>
    <dgm:pt modelId="{D0350690-E977-46CB-8753-9B70177B8CE3}" type="sibTrans" cxnId="{7D27F238-1412-40A0-A83A-C2C834584B14}">
      <dgm:prSet/>
      <dgm:spPr/>
      <dgm:t>
        <a:bodyPr/>
        <a:lstStyle/>
        <a:p>
          <a:endParaRPr lang="ru-RU"/>
        </a:p>
      </dgm:t>
    </dgm:pt>
    <dgm:pt modelId="{72B0D6E6-F53E-4C9F-9C95-45EDAAD80B51}">
      <dgm:prSet phldrT="[Текст]"/>
      <dgm:spPr>
        <a:solidFill>
          <a:srgbClr val="C00000"/>
        </a:solidFill>
      </dgm:spPr>
      <dgm:t>
        <a:bodyPr/>
        <a:lstStyle/>
        <a:p>
          <a:pPr algn="l"/>
          <a:r>
            <a:rPr lang="ru-RU" b="1" dirty="0" smtClean="0"/>
            <a:t>Учет работы строительной техники. Учет работы строителей  </a:t>
          </a:r>
          <a:endParaRPr lang="ru-RU" b="1" dirty="0"/>
        </a:p>
      </dgm:t>
    </dgm:pt>
    <dgm:pt modelId="{7445EB1D-89D1-46F3-85B6-95F1EC9E7F7A}" type="parTrans" cxnId="{4D29DE68-27FA-4C8F-84B6-B37975B4B4D1}">
      <dgm:prSet/>
      <dgm:spPr/>
      <dgm:t>
        <a:bodyPr/>
        <a:lstStyle/>
        <a:p>
          <a:endParaRPr lang="ru-RU"/>
        </a:p>
      </dgm:t>
    </dgm:pt>
    <dgm:pt modelId="{F74B3551-DE7B-4E66-B851-759A388BA7DA}" type="sibTrans" cxnId="{4D29DE68-27FA-4C8F-84B6-B37975B4B4D1}">
      <dgm:prSet/>
      <dgm:spPr/>
      <dgm:t>
        <a:bodyPr/>
        <a:lstStyle/>
        <a:p>
          <a:endParaRPr lang="ru-RU"/>
        </a:p>
      </dgm:t>
    </dgm:pt>
    <dgm:pt modelId="{88767902-C0C7-479D-BCBF-F4B8D5280651}">
      <dgm:prSet phldrT="[Текст]"/>
      <dgm:spPr>
        <a:solidFill>
          <a:srgbClr val="0070C0"/>
        </a:solidFill>
      </dgm:spPr>
      <dgm:t>
        <a:bodyPr/>
        <a:lstStyle/>
        <a:p>
          <a:pPr algn="r"/>
          <a:r>
            <a:rPr lang="ru-RU" b="1" dirty="0" smtClean="0">
              <a:effectLst/>
            </a:rPr>
            <a:t>Материальный учет. </a:t>
          </a:r>
        </a:p>
        <a:p>
          <a:pPr algn="r"/>
          <a:r>
            <a:rPr lang="ru-RU" b="1" dirty="0" smtClean="0">
              <a:effectLst/>
            </a:rPr>
            <a:t>Учет оснастки рабочих</a:t>
          </a:r>
          <a:endParaRPr lang="ru-RU" b="1" dirty="0">
            <a:effectLst/>
          </a:endParaRPr>
        </a:p>
      </dgm:t>
    </dgm:pt>
    <dgm:pt modelId="{AA2D21CC-D878-4D86-9960-25560458873B}" type="parTrans" cxnId="{07EAACC4-65FC-4BC2-B169-61434AC74162}">
      <dgm:prSet/>
      <dgm:spPr/>
      <dgm:t>
        <a:bodyPr/>
        <a:lstStyle/>
        <a:p>
          <a:endParaRPr lang="ru-RU"/>
        </a:p>
      </dgm:t>
    </dgm:pt>
    <dgm:pt modelId="{5B76CAB4-D983-4F75-84D6-6748DC35D4BE}" type="sibTrans" cxnId="{07EAACC4-65FC-4BC2-B169-61434AC74162}">
      <dgm:prSet/>
      <dgm:spPr/>
      <dgm:t>
        <a:bodyPr/>
        <a:lstStyle/>
        <a:p>
          <a:endParaRPr lang="ru-RU"/>
        </a:p>
      </dgm:t>
    </dgm:pt>
    <dgm:pt modelId="{0679C771-6735-42D1-8787-5EDB83A9A2B4}" type="pres">
      <dgm:prSet presAssocID="{71295966-4B2A-4C40-81E4-689500399371}" presName="diagram" presStyleCnt="0">
        <dgm:presLayoutVars>
          <dgm:chMax val="1"/>
          <dgm:dir/>
          <dgm:animLvl val="ctr"/>
          <dgm:resizeHandles val="exact"/>
        </dgm:presLayoutVars>
      </dgm:prSet>
      <dgm:spPr/>
      <dgm:t>
        <a:bodyPr/>
        <a:lstStyle/>
        <a:p>
          <a:endParaRPr lang="ru-RU"/>
        </a:p>
      </dgm:t>
    </dgm:pt>
    <dgm:pt modelId="{5BED78B4-E4A5-4880-94BB-204355A376E5}" type="pres">
      <dgm:prSet presAssocID="{71295966-4B2A-4C40-81E4-689500399371}" presName="matrix" presStyleCnt="0"/>
      <dgm:spPr/>
      <dgm:t>
        <a:bodyPr/>
        <a:lstStyle/>
        <a:p>
          <a:endParaRPr lang="ru-RU"/>
        </a:p>
      </dgm:t>
    </dgm:pt>
    <dgm:pt modelId="{994BD196-58FF-486E-B7C4-D125008D2B15}" type="pres">
      <dgm:prSet presAssocID="{71295966-4B2A-4C40-81E4-689500399371}" presName="tile1" presStyleLbl="node1" presStyleIdx="0" presStyleCnt="4" custScaleX="91304" custScaleY="86668" custLinFactNeighborX="-3804" custLinFactNeighborY="-6550"/>
      <dgm:spPr/>
      <dgm:t>
        <a:bodyPr/>
        <a:lstStyle/>
        <a:p>
          <a:endParaRPr lang="ru-RU"/>
        </a:p>
      </dgm:t>
    </dgm:pt>
    <dgm:pt modelId="{4FE8F77C-8040-4D7A-A869-09FF1D86BD85}" type="pres">
      <dgm:prSet presAssocID="{71295966-4B2A-4C40-81E4-689500399371}" presName="tile1text" presStyleLbl="node1" presStyleIdx="0" presStyleCnt="4">
        <dgm:presLayoutVars>
          <dgm:chMax val="0"/>
          <dgm:chPref val="0"/>
          <dgm:bulletEnabled val="1"/>
        </dgm:presLayoutVars>
      </dgm:prSet>
      <dgm:spPr/>
      <dgm:t>
        <a:bodyPr/>
        <a:lstStyle/>
        <a:p>
          <a:endParaRPr lang="ru-RU"/>
        </a:p>
      </dgm:t>
    </dgm:pt>
    <dgm:pt modelId="{0705C8B5-FF01-4549-8B95-3F1C65AE99BF}" type="pres">
      <dgm:prSet presAssocID="{71295966-4B2A-4C40-81E4-689500399371}" presName="tile2" presStyleLbl="node1" presStyleIdx="1" presStyleCnt="4" custScaleX="95652" custScaleY="86668" custLinFactNeighborX="1935" custLinFactNeighborY="-2060"/>
      <dgm:spPr/>
      <dgm:t>
        <a:bodyPr/>
        <a:lstStyle/>
        <a:p>
          <a:endParaRPr lang="ru-RU"/>
        </a:p>
      </dgm:t>
    </dgm:pt>
    <dgm:pt modelId="{1232467B-6F5B-440E-8C26-1A460C3FCDD4}" type="pres">
      <dgm:prSet presAssocID="{71295966-4B2A-4C40-81E4-689500399371}" presName="tile2text" presStyleLbl="node1" presStyleIdx="1" presStyleCnt="4">
        <dgm:presLayoutVars>
          <dgm:chMax val="0"/>
          <dgm:chPref val="0"/>
          <dgm:bulletEnabled val="1"/>
        </dgm:presLayoutVars>
      </dgm:prSet>
      <dgm:spPr/>
      <dgm:t>
        <a:bodyPr/>
        <a:lstStyle/>
        <a:p>
          <a:endParaRPr lang="ru-RU"/>
        </a:p>
      </dgm:t>
    </dgm:pt>
    <dgm:pt modelId="{BF805CBD-7A7E-4A6B-8BB6-9CAD9EE58775}" type="pres">
      <dgm:prSet presAssocID="{71295966-4B2A-4C40-81E4-689500399371}" presName="tile3" presStyleLbl="node1" presStyleIdx="2" presStyleCnt="4" custScaleX="93478" custScaleY="100155" custLinFactNeighborX="-2717" custLinFactNeighborY="5123"/>
      <dgm:spPr/>
      <dgm:t>
        <a:bodyPr/>
        <a:lstStyle/>
        <a:p>
          <a:endParaRPr lang="ru-RU"/>
        </a:p>
      </dgm:t>
    </dgm:pt>
    <dgm:pt modelId="{F4F5E83E-1DF1-42B4-BAC7-1D5FD613D8CD}" type="pres">
      <dgm:prSet presAssocID="{71295966-4B2A-4C40-81E4-689500399371}" presName="tile3text" presStyleLbl="node1" presStyleIdx="2" presStyleCnt="4">
        <dgm:presLayoutVars>
          <dgm:chMax val="0"/>
          <dgm:chPref val="0"/>
          <dgm:bulletEnabled val="1"/>
        </dgm:presLayoutVars>
      </dgm:prSet>
      <dgm:spPr/>
      <dgm:t>
        <a:bodyPr/>
        <a:lstStyle/>
        <a:p>
          <a:endParaRPr lang="ru-RU"/>
        </a:p>
      </dgm:t>
    </dgm:pt>
    <dgm:pt modelId="{C9CB0EA3-7459-48C1-ABC0-62EF410E939C}" type="pres">
      <dgm:prSet presAssocID="{71295966-4B2A-4C40-81E4-689500399371}" presName="tile4" presStyleLbl="node1" presStyleIdx="3" presStyleCnt="4" custScaleX="95652" custScaleY="100155" custLinFactNeighborX="2717" custLinFactNeighborY="5123"/>
      <dgm:spPr/>
      <dgm:t>
        <a:bodyPr/>
        <a:lstStyle/>
        <a:p>
          <a:endParaRPr lang="ru-RU"/>
        </a:p>
      </dgm:t>
    </dgm:pt>
    <dgm:pt modelId="{2C87611F-E5FD-4216-ADDB-5F51DCA703D4}" type="pres">
      <dgm:prSet presAssocID="{71295966-4B2A-4C40-81E4-689500399371}" presName="tile4text" presStyleLbl="node1" presStyleIdx="3" presStyleCnt="4">
        <dgm:presLayoutVars>
          <dgm:chMax val="0"/>
          <dgm:chPref val="0"/>
          <dgm:bulletEnabled val="1"/>
        </dgm:presLayoutVars>
      </dgm:prSet>
      <dgm:spPr/>
      <dgm:t>
        <a:bodyPr/>
        <a:lstStyle/>
        <a:p>
          <a:endParaRPr lang="ru-RU"/>
        </a:p>
      </dgm:t>
    </dgm:pt>
    <dgm:pt modelId="{AB189116-4B21-45D3-AA35-536FBD41EE74}" type="pres">
      <dgm:prSet presAssocID="{71295966-4B2A-4C40-81E4-689500399371}" presName="centerTile" presStyleLbl="fgShp" presStyleIdx="0" presStyleCnt="1" custScaleX="139160" custScaleY="159028">
        <dgm:presLayoutVars>
          <dgm:chMax val="0"/>
          <dgm:chPref val="0"/>
        </dgm:presLayoutVars>
      </dgm:prSet>
      <dgm:spPr/>
      <dgm:t>
        <a:bodyPr/>
        <a:lstStyle/>
        <a:p>
          <a:endParaRPr lang="ru-RU"/>
        </a:p>
      </dgm:t>
    </dgm:pt>
  </dgm:ptLst>
  <dgm:cxnLst>
    <dgm:cxn modelId="{5343247D-4973-4326-B6C7-9ED9EAA00BAB}" srcId="{8727F0C0-C680-4406-88A1-46DE82569EF3}" destId="{11D58946-7657-4997-B3A9-6A4D371944A7}" srcOrd="0" destOrd="0" parTransId="{B8D1EF9E-099C-4AA6-A1D3-C0E30D5C29B6}" sibTransId="{35752C4C-7DA3-40AD-9D34-9AFF2492A3A8}"/>
    <dgm:cxn modelId="{07EAACC4-65FC-4BC2-B169-61434AC74162}" srcId="{8727F0C0-C680-4406-88A1-46DE82569EF3}" destId="{88767902-C0C7-479D-BCBF-F4B8D5280651}" srcOrd="3" destOrd="0" parTransId="{AA2D21CC-D878-4D86-9960-25560458873B}" sibTransId="{5B76CAB4-D983-4F75-84D6-6748DC35D4BE}"/>
    <dgm:cxn modelId="{C5CE00C7-D63D-4BF5-BABA-5F5255E17582}" type="presOf" srcId="{11D58946-7657-4997-B3A9-6A4D371944A7}" destId="{4FE8F77C-8040-4D7A-A869-09FF1D86BD85}" srcOrd="1" destOrd="0" presId="urn:microsoft.com/office/officeart/2005/8/layout/matrix1"/>
    <dgm:cxn modelId="{DC12CF31-CE30-427D-9196-80A43E39CD1E}" type="presOf" srcId="{11D58946-7657-4997-B3A9-6A4D371944A7}" destId="{994BD196-58FF-486E-B7C4-D125008D2B15}" srcOrd="0" destOrd="0" presId="urn:microsoft.com/office/officeart/2005/8/layout/matrix1"/>
    <dgm:cxn modelId="{9DC1DA78-498A-4D50-8B56-471BED02A5C6}" type="presOf" srcId="{88767902-C0C7-479D-BCBF-F4B8D5280651}" destId="{2C87611F-E5FD-4216-ADDB-5F51DCA703D4}" srcOrd="1" destOrd="0" presId="urn:microsoft.com/office/officeart/2005/8/layout/matrix1"/>
    <dgm:cxn modelId="{7D27F238-1412-40A0-A83A-C2C834584B14}" srcId="{8727F0C0-C680-4406-88A1-46DE82569EF3}" destId="{5E4E62F1-9202-41B3-B001-BFFD606AAC7B}" srcOrd="1" destOrd="0" parTransId="{3E5F64D7-8F24-4B15-9342-3F5F08C8E142}" sibTransId="{D0350690-E977-46CB-8753-9B70177B8CE3}"/>
    <dgm:cxn modelId="{AC2352D8-D886-4DF9-8E2F-2FF9C3F60566}" type="presOf" srcId="{71295966-4B2A-4C40-81E4-689500399371}" destId="{0679C771-6735-42D1-8787-5EDB83A9A2B4}" srcOrd="0" destOrd="0" presId="urn:microsoft.com/office/officeart/2005/8/layout/matrix1"/>
    <dgm:cxn modelId="{3EB54A9B-699D-4F72-81C7-16B90C94E32F}" type="presOf" srcId="{72B0D6E6-F53E-4C9F-9C95-45EDAAD80B51}" destId="{BF805CBD-7A7E-4A6B-8BB6-9CAD9EE58775}" srcOrd="0" destOrd="0" presId="urn:microsoft.com/office/officeart/2005/8/layout/matrix1"/>
    <dgm:cxn modelId="{42156139-D1FA-4F87-B7E8-EA9E17D4E293}" srcId="{71295966-4B2A-4C40-81E4-689500399371}" destId="{8727F0C0-C680-4406-88A1-46DE82569EF3}" srcOrd="0" destOrd="0" parTransId="{E763B3A1-D73F-4C80-B856-C19B422CD941}" sibTransId="{2B000F11-7E83-4775-9116-C429C2C3F685}"/>
    <dgm:cxn modelId="{4D29DE68-27FA-4C8F-84B6-B37975B4B4D1}" srcId="{8727F0C0-C680-4406-88A1-46DE82569EF3}" destId="{72B0D6E6-F53E-4C9F-9C95-45EDAAD80B51}" srcOrd="2" destOrd="0" parTransId="{7445EB1D-89D1-46F3-85B6-95F1EC9E7F7A}" sibTransId="{F74B3551-DE7B-4E66-B851-759A388BA7DA}"/>
    <dgm:cxn modelId="{62983609-2A3C-4B7D-8D75-116D94897C15}" type="presOf" srcId="{88767902-C0C7-479D-BCBF-F4B8D5280651}" destId="{C9CB0EA3-7459-48C1-ABC0-62EF410E939C}" srcOrd="0" destOrd="0" presId="urn:microsoft.com/office/officeart/2005/8/layout/matrix1"/>
    <dgm:cxn modelId="{665F9348-366A-490C-9F99-6360815FE26D}" type="presOf" srcId="{5E4E62F1-9202-41B3-B001-BFFD606AAC7B}" destId="{1232467B-6F5B-440E-8C26-1A460C3FCDD4}" srcOrd="1" destOrd="0" presId="urn:microsoft.com/office/officeart/2005/8/layout/matrix1"/>
    <dgm:cxn modelId="{976BB690-F36D-4E62-A5F3-B9B350E8F3B6}" type="presOf" srcId="{5E4E62F1-9202-41B3-B001-BFFD606AAC7B}" destId="{0705C8B5-FF01-4549-8B95-3F1C65AE99BF}" srcOrd="0" destOrd="0" presId="urn:microsoft.com/office/officeart/2005/8/layout/matrix1"/>
    <dgm:cxn modelId="{050625A8-9064-4045-82E2-1DAC56CF70F4}" type="presOf" srcId="{72B0D6E6-F53E-4C9F-9C95-45EDAAD80B51}" destId="{F4F5E83E-1DF1-42B4-BAC7-1D5FD613D8CD}" srcOrd="1" destOrd="0" presId="urn:microsoft.com/office/officeart/2005/8/layout/matrix1"/>
    <dgm:cxn modelId="{709B8139-163E-4220-916C-7F7C5D34F5D3}" type="presOf" srcId="{8727F0C0-C680-4406-88A1-46DE82569EF3}" destId="{AB189116-4B21-45D3-AA35-536FBD41EE74}" srcOrd="0" destOrd="0" presId="urn:microsoft.com/office/officeart/2005/8/layout/matrix1"/>
    <dgm:cxn modelId="{C43ECD33-F85E-46DB-A817-610D147B625E}" type="presParOf" srcId="{0679C771-6735-42D1-8787-5EDB83A9A2B4}" destId="{5BED78B4-E4A5-4880-94BB-204355A376E5}" srcOrd="0" destOrd="0" presId="urn:microsoft.com/office/officeart/2005/8/layout/matrix1"/>
    <dgm:cxn modelId="{8113B7EA-E8E6-4AD5-9F47-EAC666319DA7}" type="presParOf" srcId="{5BED78B4-E4A5-4880-94BB-204355A376E5}" destId="{994BD196-58FF-486E-B7C4-D125008D2B15}" srcOrd="0" destOrd="0" presId="urn:microsoft.com/office/officeart/2005/8/layout/matrix1"/>
    <dgm:cxn modelId="{5E5C2D2D-012C-4C21-B979-891E216B70FE}" type="presParOf" srcId="{5BED78B4-E4A5-4880-94BB-204355A376E5}" destId="{4FE8F77C-8040-4D7A-A869-09FF1D86BD85}" srcOrd="1" destOrd="0" presId="urn:microsoft.com/office/officeart/2005/8/layout/matrix1"/>
    <dgm:cxn modelId="{CB52ED1C-B963-49B3-A84F-8C1976D0DD2C}" type="presParOf" srcId="{5BED78B4-E4A5-4880-94BB-204355A376E5}" destId="{0705C8B5-FF01-4549-8B95-3F1C65AE99BF}" srcOrd="2" destOrd="0" presId="urn:microsoft.com/office/officeart/2005/8/layout/matrix1"/>
    <dgm:cxn modelId="{6AACAD80-DC96-42F8-9FAA-EE0231AC5D67}" type="presParOf" srcId="{5BED78B4-E4A5-4880-94BB-204355A376E5}" destId="{1232467B-6F5B-440E-8C26-1A460C3FCDD4}" srcOrd="3" destOrd="0" presId="urn:microsoft.com/office/officeart/2005/8/layout/matrix1"/>
    <dgm:cxn modelId="{C481B3F4-DA40-4467-84D0-A233E9C1F767}" type="presParOf" srcId="{5BED78B4-E4A5-4880-94BB-204355A376E5}" destId="{BF805CBD-7A7E-4A6B-8BB6-9CAD9EE58775}" srcOrd="4" destOrd="0" presId="urn:microsoft.com/office/officeart/2005/8/layout/matrix1"/>
    <dgm:cxn modelId="{8ED9077B-0273-4E82-8EDD-F3DA59DDC3A3}" type="presParOf" srcId="{5BED78B4-E4A5-4880-94BB-204355A376E5}" destId="{F4F5E83E-1DF1-42B4-BAC7-1D5FD613D8CD}" srcOrd="5" destOrd="0" presId="urn:microsoft.com/office/officeart/2005/8/layout/matrix1"/>
    <dgm:cxn modelId="{3ED2EF6B-1C16-496E-AD1D-43264BD7053A}" type="presParOf" srcId="{5BED78B4-E4A5-4880-94BB-204355A376E5}" destId="{C9CB0EA3-7459-48C1-ABC0-62EF410E939C}" srcOrd="6" destOrd="0" presId="urn:microsoft.com/office/officeart/2005/8/layout/matrix1"/>
    <dgm:cxn modelId="{956B3484-7AE9-47ED-9320-14DD37C95351}" type="presParOf" srcId="{5BED78B4-E4A5-4880-94BB-204355A376E5}" destId="{2C87611F-E5FD-4216-ADDB-5F51DCA703D4}" srcOrd="7" destOrd="0" presId="urn:microsoft.com/office/officeart/2005/8/layout/matrix1"/>
    <dgm:cxn modelId="{7B13E780-4438-41F0-8BCB-2EC0D65E867A}" type="presParOf" srcId="{0679C771-6735-42D1-8787-5EDB83A9A2B4}" destId="{AB189116-4B21-45D3-AA35-536FBD41EE7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1B2DF-F13D-4F51-91EE-A9C21CBEBDAD}" type="doc">
      <dgm:prSet loTypeId="urn:microsoft.com/office/officeart/2005/8/layout/vList3#1" loCatId="list" qsTypeId="urn:microsoft.com/office/officeart/2005/8/quickstyle/3d1" qsCatId="3D" csTypeId="urn:microsoft.com/office/officeart/2005/8/colors/accent1_2" csCatId="accent1" phldr="1"/>
      <dgm:spPr/>
    </dgm:pt>
    <dgm:pt modelId="{A5FCA669-6D58-498F-87F6-C5F8B01E28B9}">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accent2"/>
          </a:solidFill>
        </a:ln>
      </dgm:spPr>
      <dgm:t>
        <a:bodyPr/>
        <a:lstStyle/>
        <a:p>
          <a:pPr algn="r"/>
          <a:r>
            <a:rPr lang="ru-RU" sz="2400" b="1" dirty="0" smtClean="0">
              <a:solidFill>
                <a:schemeClr val="tx1"/>
              </a:solidFill>
            </a:rPr>
            <a:t>           Учет собственной и арендованной техники</a:t>
          </a:r>
          <a:endParaRPr lang="ru-RU" sz="2400" b="1" dirty="0">
            <a:solidFill>
              <a:schemeClr val="tx1"/>
            </a:solidFill>
          </a:endParaRPr>
        </a:p>
      </dgm:t>
    </dgm:pt>
    <dgm:pt modelId="{D3F3961E-0811-4913-B49E-D3B542335CE5}" type="parTrans" cxnId="{085AEF34-A8E4-48C6-8731-60E2D57EF9A8}">
      <dgm:prSet/>
      <dgm:spPr/>
      <dgm:t>
        <a:bodyPr/>
        <a:lstStyle/>
        <a:p>
          <a:endParaRPr lang="ru-RU"/>
        </a:p>
      </dgm:t>
    </dgm:pt>
    <dgm:pt modelId="{5A193F8C-4A8A-4711-870C-8611E7A094A6}" type="sibTrans" cxnId="{085AEF34-A8E4-48C6-8731-60E2D57EF9A8}">
      <dgm:prSet/>
      <dgm:spPr/>
      <dgm:t>
        <a:bodyPr/>
        <a:lstStyle/>
        <a:p>
          <a:endParaRPr lang="ru-RU"/>
        </a:p>
      </dgm:t>
    </dgm:pt>
    <dgm:pt modelId="{9EBBE92F-84DD-45B9-99BA-D4D52C8E3C5E}">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accent2"/>
          </a:solidFill>
        </a:ln>
      </dgm:spPr>
      <dgm:t>
        <a:bodyPr/>
        <a:lstStyle/>
        <a:p>
          <a:pPr algn="r"/>
          <a:r>
            <a:rPr lang="ru-RU" sz="2400" b="1" dirty="0" smtClean="0">
              <a:solidFill>
                <a:schemeClr val="tx1"/>
              </a:solidFill>
            </a:rPr>
            <a:t>      Учет затрат по механизации СМР</a:t>
          </a:r>
          <a:endParaRPr lang="ru-RU" sz="2400" b="1" dirty="0">
            <a:solidFill>
              <a:schemeClr val="tx1"/>
            </a:solidFill>
          </a:endParaRPr>
        </a:p>
      </dgm:t>
    </dgm:pt>
    <dgm:pt modelId="{046C5940-6333-4637-85D4-B4588C88A6C1}" type="parTrans" cxnId="{70B42A6C-375E-4E7B-A17E-F5E2816BB1DA}">
      <dgm:prSet/>
      <dgm:spPr/>
      <dgm:t>
        <a:bodyPr/>
        <a:lstStyle/>
        <a:p>
          <a:endParaRPr lang="ru-RU"/>
        </a:p>
      </dgm:t>
    </dgm:pt>
    <dgm:pt modelId="{8E437507-8688-41D4-9877-84F74A046221}" type="sibTrans" cxnId="{70B42A6C-375E-4E7B-A17E-F5E2816BB1DA}">
      <dgm:prSet/>
      <dgm:spPr/>
      <dgm:t>
        <a:bodyPr/>
        <a:lstStyle/>
        <a:p>
          <a:endParaRPr lang="ru-RU"/>
        </a:p>
      </dgm:t>
    </dgm:pt>
    <dgm:pt modelId="{7D377411-46B2-49AA-BBE2-AABF707E146B}">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accent2"/>
          </a:solidFill>
        </a:ln>
      </dgm:spPr>
      <dgm:t>
        <a:bodyPr/>
        <a:lstStyle/>
        <a:p>
          <a:pPr algn="r"/>
          <a:r>
            <a:rPr lang="ru-RU" sz="2400" b="1" dirty="0" smtClean="0">
              <a:solidFill>
                <a:schemeClr val="tx1"/>
              </a:solidFill>
            </a:rPr>
            <a:t>           Учет путевых листов и </a:t>
          </a:r>
        </a:p>
        <a:p>
          <a:pPr algn="r"/>
          <a:r>
            <a:rPr lang="ru-RU" sz="2400" b="1" dirty="0" smtClean="0">
              <a:solidFill>
                <a:schemeClr val="tx1"/>
              </a:solidFill>
            </a:rPr>
            <a:t>рапортов о работе машин</a:t>
          </a:r>
          <a:endParaRPr lang="ru-RU" sz="2400" b="1" dirty="0">
            <a:solidFill>
              <a:schemeClr val="tx1"/>
            </a:solidFill>
          </a:endParaRPr>
        </a:p>
      </dgm:t>
    </dgm:pt>
    <dgm:pt modelId="{51CF7B29-F289-4E6A-BE88-CCAE9C07EAAE}" type="parTrans" cxnId="{3242C400-F188-4A97-93BC-0903EBF2EC82}">
      <dgm:prSet/>
      <dgm:spPr/>
      <dgm:t>
        <a:bodyPr/>
        <a:lstStyle/>
        <a:p>
          <a:endParaRPr lang="ru-RU"/>
        </a:p>
      </dgm:t>
    </dgm:pt>
    <dgm:pt modelId="{E7266A13-3145-446C-AC2C-14E23D74E6C9}" type="sibTrans" cxnId="{3242C400-F188-4A97-93BC-0903EBF2EC82}">
      <dgm:prSet/>
      <dgm:spPr/>
      <dgm:t>
        <a:bodyPr/>
        <a:lstStyle/>
        <a:p>
          <a:endParaRPr lang="ru-RU"/>
        </a:p>
      </dgm:t>
    </dgm:pt>
    <dgm:pt modelId="{1AAAA7DE-4AC5-4DEB-B576-40DDB4A23BD2}">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accent2"/>
          </a:solidFill>
        </a:ln>
      </dgm:spPr>
      <dgm:t>
        <a:bodyPr/>
        <a:lstStyle/>
        <a:p>
          <a:pPr algn="r"/>
          <a:r>
            <a:rPr lang="ru-RU" sz="2400" b="1" dirty="0" smtClean="0">
              <a:solidFill>
                <a:schemeClr val="tx1"/>
              </a:solidFill>
            </a:rPr>
            <a:t>     Распределение амортизации </a:t>
          </a:r>
        </a:p>
        <a:p>
          <a:pPr algn="r"/>
          <a:r>
            <a:rPr lang="ru-RU" sz="2400" b="1" dirty="0" smtClean="0">
              <a:solidFill>
                <a:schemeClr val="tx1"/>
              </a:solidFill>
            </a:rPr>
            <a:t>по объектам строительства</a:t>
          </a:r>
          <a:endParaRPr lang="ru-RU" sz="2400" b="1" dirty="0">
            <a:solidFill>
              <a:schemeClr val="tx1"/>
            </a:solidFill>
          </a:endParaRPr>
        </a:p>
      </dgm:t>
    </dgm:pt>
    <dgm:pt modelId="{A36124C6-1A11-4D19-B963-FCFF20E16A46}" type="parTrans" cxnId="{F8156F73-F814-433A-8867-42EB23B590C0}">
      <dgm:prSet/>
      <dgm:spPr/>
      <dgm:t>
        <a:bodyPr/>
        <a:lstStyle/>
        <a:p>
          <a:endParaRPr lang="ru-RU"/>
        </a:p>
      </dgm:t>
    </dgm:pt>
    <dgm:pt modelId="{1FF3ACC4-3F34-4464-B88F-A9238E7771FC}" type="sibTrans" cxnId="{F8156F73-F814-433A-8867-42EB23B590C0}">
      <dgm:prSet/>
      <dgm:spPr/>
      <dgm:t>
        <a:bodyPr/>
        <a:lstStyle/>
        <a:p>
          <a:endParaRPr lang="ru-RU"/>
        </a:p>
      </dgm:t>
    </dgm:pt>
    <dgm:pt modelId="{BC74871A-0D7D-4C76-8B5D-EE754F77C973}" type="pres">
      <dgm:prSet presAssocID="{ABE1B2DF-F13D-4F51-91EE-A9C21CBEBDAD}" presName="linearFlow" presStyleCnt="0">
        <dgm:presLayoutVars>
          <dgm:dir/>
          <dgm:resizeHandles val="exact"/>
        </dgm:presLayoutVars>
      </dgm:prSet>
      <dgm:spPr/>
    </dgm:pt>
    <dgm:pt modelId="{FDB3B169-B9BE-4784-8F1B-B620291949FD}" type="pres">
      <dgm:prSet presAssocID="{A5FCA669-6D58-498F-87F6-C5F8B01E28B9}" presName="composite" presStyleCnt="0"/>
      <dgm:spPr/>
    </dgm:pt>
    <dgm:pt modelId="{AA305D46-D46C-4E0B-B7C0-44F56B824ADD}" type="pres">
      <dgm:prSet presAssocID="{A5FCA669-6D58-498F-87F6-C5F8B01E28B9}" presName="imgShp" presStyleLbl="fgImgPlace1" presStyleIdx="0" presStyleCnt="4"/>
      <dgm:spPr>
        <a:blipFill rotWithShape="1">
          <a:blip xmlns:r="http://schemas.openxmlformats.org/officeDocument/2006/relationships" r:embed="rId1"/>
          <a:stretch>
            <a:fillRect/>
          </a:stretch>
        </a:blipFill>
      </dgm:spPr>
    </dgm:pt>
    <dgm:pt modelId="{F3864E9F-7185-4097-8AA6-382D5F43FF5D}" type="pres">
      <dgm:prSet presAssocID="{A5FCA669-6D58-498F-87F6-C5F8B01E28B9}" presName="txShp" presStyleLbl="node1" presStyleIdx="0" presStyleCnt="4" custScaleX="140359" custScaleY="89559" custLinFactNeighborX="-448" custLinFactNeighborY="-182">
        <dgm:presLayoutVars>
          <dgm:bulletEnabled val="1"/>
        </dgm:presLayoutVars>
      </dgm:prSet>
      <dgm:spPr>
        <a:prstGeom prst="roundRect">
          <a:avLst/>
        </a:prstGeom>
      </dgm:spPr>
      <dgm:t>
        <a:bodyPr/>
        <a:lstStyle/>
        <a:p>
          <a:endParaRPr lang="ru-RU"/>
        </a:p>
      </dgm:t>
    </dgm:pt>
    <dgm:pt modelId="{95745212-15F4-4BBE-A506-ACFA8FE6759B}" type="pres">
      <dgm:prSet presAssocID="{5A193F8C-4A8A-4711-870C-8611E7A094A6}" presName="spacing" presStyleCnt="0"/>
      <dgm:spPr/>
    </dgm:pt>
    <dgm:pt modelId="{8409877C-76F6-4029-969D-7D6206F30A2A}" type="pres">
      <dgm:prSet presAssocID="{9EBBE92F-84DD-45B9-99BA-D4D52C8E3C5E}" presName="composite" presStyleCnt="0"/>
      <dgm:spPr/>
    </dgm:pt>
    <dgm:pt modelId="{3880E3B3-0A6A-4EF6-9130-EF4FB5C8BF0B}" type="pres">
      <dgm:prSet presAssocID="{9EBBE92F-84DD-45B9-99BA-D4D52C8E3C5E}" presName="imgShp" presStyleLbl="fgImgPlace1" presStyleIdx="1" presStyleCnt="4"/>
      <dgm:spPr/>
    </dgm:pt>
    <dgm:pt modelId="{4FA3799F-CA56-4DA6-8954-08A498EBD604}" type="pres">
      <dgm:prSet presAssocID="{9EBBE92F-84DD-45B9-99BA-D4D52C8E3C5E}" presName="txShp" presStyleLbl="node1" presStyleIdx="1" presStyleCnt="4" custScaleX="140402" custScaleY="91465">
        <dgm:presLayoutVars>
          <dgm:bulletEnabled val="1"/>
        </dgm:presLayoutVars>
      </dgm:prSet>
      <dgm:spPr>
        <a:prstGeom prst="roundRect">
          <a:avLst/>
        </a:prstGeom>
      </dgm:spPr>
      <dgm:t>
        <a:bodyPr/>
        <a:lstStyle/>
        <a:p>
          <a:endParaRPr lang="ru-RU"/>
        </a:p>
      </dgm:t>
    </dgm:pt>
    <dgm:pt modelId="{FC5887F3-824A-41FA-9FCE-8A03AADD4003}" type="pres">
      <dgm:prSet presAssocID="{8E437507-8688-41D4-9877-84F74A046221}" presName="spacing" presStyleCnt="0"/>
      <dgm:spPr/>
    </dgm:pt>
    <dgm:pt modelId="{0D588128-5729-4B75-9B08-51EBB1D27E89}" type="pres">
      <dgm:prSet presAssocID="{7D377411-46B2-49AA-BBE2-AABF707E146B}" presName="composite" presStyleCnt="0"/>
      <dgm:spPr/>
    </dgm:pt>
    <dgm:pt modelId="{4FFCAF56-9830-4C2D-8480-E1FAC86226D6}" type="pres">
      <dgm:prSet presAssocID="{7D377411-46B2-49AA-BBE2-AABF707E146B}" presName="imgShp" presStyleLbl="fgImgPlace1" presStyleIdx="2" presStyleCnt="4"/>
      <dgm:spPr/>
    </dgm:pt>
    <dgm:pt modelId="{D8174BDD-904B-4344-A360-A2CA9F591A8E}" type="pres">
      <dgm:prSet presAssocID="{7D377411-46B2-49AA-BBE2-AABF707E146B}" presName="txShp" presStyleLbl="node1" presStyleIdx="2" presStyleCnt="4" custScaleX="140402" custScaleY="82426">
        <dgm:presLayoutVars>
          <dgm:bulletEnabled val="1"/>
        </dgm:presLayoutVars>
      </dgm:prSet>
      <dgm:spPr>
        <a:prstGeom prst="roundRect">
          <a:avLst/>
        </a:prstGeom>
      </dgm:spPr>
      <dgm:t>
        <a:bodyPr/>
        <a:lstStyle/>
        <a:p>
          <a:endParaRPr lang="ru-RU"/>
        </a:p>
      </dgm:t>
    </dgm:pt>
    <dgm:pt modelId="{D52A40CC-9C3D-498D-B827-046DF8C4680F}" type="pres">
      <dgm:prSet presAssocID="{E7266A13-3145-446C-AC2C-14E23D74E6C9}" presName="spacing" presStyleCnt="0"/>
      <dgm:spPr/>
    </dgm:pt>
    <dgm:pt modelId="{77BD66D5-C426-4AB7-B2ED-9438E305D834}" type="pres">
      <dgm:prSet presAssocID="{1AAAA7DE-4AC5-4DEB-B576-40DDB4A23BD2}" presName="composite" presStyleCnt="0"/>
      <dgm:spPr/>
    </dgm:pt>
    <dgm:pt modelId="{12C6E99F-53F5-4179-B17D-92725B756BE9}" type="pres">
      <dgm:prSet presAssocID="{1AAAA7DE-4AC5-4DEB-B576-40DDB4A23BD2}" presName="imgShp" presStyleLbl="fgImgPlace1" presStyleIdx="3" presStyleCnt="4"/>
      <dgm:spPr/>
    </dgm:pt>
    <dgm:pt modelId="{DDDC0111-673C-45A1-9B03-BBAF69C7027E}" type="pres">
      <dgm:prSet presAssocID="{1AAAA7DE-4AC5-4DEB-B576-40DDB4A23BD2}" presName="txShp" presStyleLbl="node1" presStyleIdx="3" presStyleCnt="4" custScaleX="140402" custScaleY="89195">
        <dgm:presLayoutVars>
          <dgm:bulletEnabled val="1"/>
        </dgm:presLayoutVars>
      </dgm:prSet>
      <dgm:spPr>
        <a:prstGeom prst="roundRect">
          <a:avLst/>
        </a:prstGeom>
      </dgm:spPr>
      <dgm:t>
        <a:bodyPr/>
        <a:lstStyle/>
        <a:p>
          <a:endParaRPr lang="ru-RU"/>
        </a:p>
      </dgm:t>
    </dgm:pt>
  </dgm:ptLst>
  <dgm:cxnLst>
    <dgm:cxn modelId="{F8156F73-F814-433A-8867-42EB23B590C0}" srcId="{ABE1B2DF-F13D-4F51-91EE-A9C21CBEBDAD}" destId="{1AAAA7DE-4AC5-4DEB-B576-40DDB4A23BD2}" srcOrd="3" destOrd="0" parTransId="{A36124C6-1A11-4D19-B963-FCFF20E16A46}" sibTransId="{1FF3ACC4-3F34-4464-B88F-A9238E7771FC}"/>
    <dgm:cxn modelId="{1FAE68F8-09BA-46D0-B7B1-477E64D5E3DB}" type="presOf" srcId="{1AAAA7DE-4AC5-4DEB-B576-40DDB4A23BD2}" destId="{DDDC0111-673C-45A1-9B03-BBAF69C7027E}" srcOrd="0" destOrd="0" presId="urn:microsoft.com/office/officeart/2005/8/layout/vList3#1"/>
    <dgm:cxn modelId="{70B42A6C-375E-4E7B-A17E-F5E2816BB1DA}" srcId="{ABE1B2DF-F13D-4F51-91EE-A9C21CBEBDAD}" destId="{9EBBE92F-84DD-45B9-99BA-D4D52C8E3C5E}" srcOrd="1" destOrd="0" parTransId="{046C5940-6333-4637-85D4-B4588C88A6C1}" sibTransId="{8E437507-8688-41D4-9877-84F74A046221}"/>
    <dgm:cxn modelId="{5B9D6AA5-12F0-45FB-8E41-D8A320C457E6}" type="presOf" srcId="{A5FCA669-6D58-498F-87F6-C5F8B01E28B9}" destId="{F3864E9F-7185-4097-8AA6-382D5F43FF5D}" srcOrd="0" destOrd="0" presId="urn:microsoft.com/office/officeart/2005/8/layout/vList3#1"/>
    <dgm:cxn modelId="{054444E8-6EC7-4821-BB5E-8BFAB4D14B93}" type="presOf" srcId="{ABE1B2DF-F13D-4F51-91EE-A9C21CBEBDAD}" destId="{BC74871A-0D7D-4C76-8B5D-EE754F77C973}" srcOrd="0" destOrd="0" presId="urn:microsoft.com/office/officeart/2005/8/layout/vList3#1"/>
    <dgm:cxn modelId="{BE3BCE04-0D82-4E9C-83F4-C829B9D07B9F}" type="presOf" srcId="{9EBBE92F-84DD-45B9-99BA-D4D52C8E3C5E}" destId="{4FA3799F-CA56-4DA6-8954-08A498EBD604}" srcOrd="0" destOrd="0" presId="urn:microsoft.com/office/officeart/2005/8/layout/vList3#1"/>
    <dgm:cxn modelId="{3242C400-F188-4A97-93BC-0903EBF2EC82}" srcId="{ABE1B2DF-F13D-4F51-91EE-A9C21CBEBDAD}" destId="{7D377411-46B2-49AA-BBE2-AABF707E146B}" srcOrd="2" destOrd="0" parTransId="{51CF7B29-F289-4E6A-BE88-CCAE9C07EAAE}" sibTransId="{E7266A13-3145-446C-AC2C-14E23D74E6C9}"/>
    <dgm:cxn modelId="{5450C7E2-863A-4323-8952-E504F312317B}" type="presOf" srcId="{7D377411-46B2-49AA-BBE2-AABF707E146B}" destId="{D8174BDD-904B-4344-A360-A2CA9F591A8E}" srcOrd="0" destOrd="0" presId="urn:microsoft.com/office/officeart/2005/8/layout/vList3#1"/>
    <dgm:cxn modelId="{085AEF34-A8E4-48C6-8731-60E2D57EF9A8}" srcId="{ABE1B2DF-F13D-4F51-91EE-A9C21CBEBDAD}" destId="{A5FCA669-6D58-498F-87F6-C5F8B01E28B9}" srcOrd="0" destOrd="0" parTransId="{D3F3961E-0811-4913-B49E-D3B542335CE5}" sibTransId="{5A193F8C-4A8A-4711-870C-8611E7A094A6}"/>
    <dgm:cxn modelId="{9D204B63-0F96-4A7A-A87A-A762BE9222BD}" type="presParOf" srcId="{BC74871A-0D7D-4C76-8B5D-EE754F77C973}" destId="{FDB3B169-B9BE-4784-8F1B-B620291949FD}" srcOrd="0" destOrd="0" presId="urn:microsoft.com/office/officeart/2005/8/layout/vList3#1"/>
    <dgm:cxn modelId="{2950EF5F-BD55-47C8-A829-95A91BCED1CE}" type="presParOf" srcId="{FDB3B169-B9BE-4784-8F1B-B620291949FD}" destId="{AA305D46-D46C-4E0B-B7C0-44F56B824ADD}" srcOrd="0" destOrd="0" presId="urn:microsoft.com/office/officeart/2005/8/layout/vList3#1"/>
    <dgm:cxn modelId="{01F87DC9-7748-43C1-8B2E-464CB1F8C289}" type="presParOf" srcId="{FDB3B169-B9BE-4784-8F1B-B620291949FD}" destId="{F3864E9F-7185-4097-8AA6-382D5F43FF5D}" srcOrd="1" destOrd="0" presId="urn:microsoft.com/office/officeart/2005/8/layout/vList3#1"/>
    <dgm:cxn modelId="{A61F09AF-CB46-420C-8210-06B1254321CC}" type="presParOf" srcId="{BC74871A-0D7D-4C76-8B5D-EE754F77C973}" destId="{95745212-15F4-4BBE-A506-ACFA8FE6759B}" srcOrd="1" destOrd="0" presId="urn:microsoft.com/office/officeart/2005/8/layout/vList3#1"/>
    <dgm:cxn modelId="{4B6E2ACC-D26C-4439-B15C-52A99EAF8846}" type="presParOf" srcId="{BC74871A-0D7D-4C76-8B5D-EE754F77C973}" destId="{8409877C-76F6-4029-969D-7D6206F30A2A}" srcOrd="2" destOrd="0" presId="urn:microsoft.com/office/officeart/2005/8/layout/vList3#1"/>
    <dgm:cxn modelId="{00569669-A6B5-484D-8162-1786D1EA8EA6}" type="presParOf" srcId="{8409877C-76F6-4029-969D-7D6206F30A2A}" destId="{3880E3B3-0A6A-4EF6-9130-EF4FB5C8BF0B}" srcOrd="0" destOrd="0" presId="urn:microsoft.com/office/officeart/2005/8/layout/vList3#1"/>
    <dgm:cxn modelId="{4E85E706-392E-41A8-B074-EA1812746250}" type="presParOf" srcId="{8409877C-76F6-4029-969D-7D6206F30A2A}" destId="{4FA3799F-CA56-4DA6-8954-08A498EBD604}" srcOrd="1" destOrd="0" presId="urn:microsoft.com/office/officeart/2005/8/layout/vList3#1"/>
    <dgm:cxn modelId="{E8431802-3053-429C-BC1B-6510E9328012}" type="presParOf" srcId="{BC74871A-0D7D-4C76-8B5D-EE754F77C973}" destId="{FC5887F3-824A-41FA-9FCE-8A03AADD4003}" srcOrd="3" destOrd="0" presId="urn:microsoft.com/office/officeart/2005/8/layout/vList3#1"/>
    <dgm:cxn modelId="{F079EDCD-9975-4495-AC7A-C89A738B0967}" type="presParOf" srcId="{BC74871A-0D7D-4C76-8B5D-EE754F77C973}" destId="{0D588128-5729-4B75-9B08-51EBB1D27E89}" srcOrd="4" destOrd="0" presId="urn:microsoft.com/office/officeart/2005/8/layout/vList3#1"/>
    <dgm:cxn modelId="{FE47FD1E-CE68-45A7-B975-7E7FCE45DDE6}" type="presParOf" srcId="{0D588128-5729-4B75-9B08-51EBB1D27E89}" destId="{4FFCAF56-9830-4C2D-8480-E1FAC86226D6}" srcOrd="0" destOrd="0" presId="urn:microsoft.com/office/officeart/2005/8/layout/vList3#1"/>
    <dgm:cxn modelId="{DD1C4DFE-7ECE-4165-9F1F-612782DCF138}" type="presParOf" srcId="{0D588128-5729-4B75-9B08-51EBB1D27E89}" destId="{D8174BDD-904B-4344-A360-A2CA9F591A8E}" srcOrd="1" destOrd="0" presId="urn:microsoft.com/office/officeart/2005/8/layout/vList3#1"/>
    <dgm:cxn modelId="{F277BF55-99F3-4161-8143-D1D2752FE78B}" type="presParOf" srcId="{BC74871A-0D7D-4C76-8B5D-EE754F77C973}" destId="{D52A40CC-9C3D-498D-B827-046DF8C4680F}" srcOrd="5" destOrd="0" presId="urn:microsoft.com/office/officeart/2005/8/layout/vList3#1"/>
    <dgm:cxn modelId="{7CB4E492-AE86-4554-B241-55FA15CF4A86}" type="presParOf" srcId="{BC74871A-0D7D-4C76-8B5D-EE754F77C973}" destId="{77BD66D5-C426-4AB7-B2ED-9438E305D834}" srcOrd="6" destOrd="0" presId="urn:microsoft.com/office/officeart/2005/8/layout/vList3#1"/>
    <dgm:cxn modelId="{6A64B6FE-EE95-4CF8-A6ED-00757ADB2B2E}" type="presParOf" srcId="{77BD66D5-C426-4AB7-B2ED-9438E305D834}" destId="{12C6E99F-53F5-4179-B17D-92725B756BE9}" srcOrd="0" destOrd="0" presId="urn:microsoft.com/office/officeart/2005/8/layout/vList3#1"/>
    <dgm:cxn modelId="{9D3B5E24-890D-4A3E-8231-96D2286DC889}" type="presParOf" srcId="{77BD66D5-C426-4AB7-B2ED-9438E305D834}" destId="{DDDC0111-673C-45A1-9B03-BBAF69C7027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A693B5-5FA8-441B-9641-717BDB562261}"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ru-RU"/>
        </a:p>
      </dgm:t>
    </dgm:pt>
    <dgm:pt modelId="{49B8D481-766A-4048-8E34-76A1A7547DE0}">
      <dgm:prSet phldrT="[Текст]" custT="1"/>
      <dgm:spPr>
        <a:solidFill>
          <a:srgbClr val="FFC000"/>
        </a:solidFill>
      </dgm:spPr>
      <dgm:t>
        <a:bodyPr/>
        <a:lstStyle/>
        <a:p>
          <a:r>
            <a:rPr lang="ru-RU" sz="3600" dirty="0" smtClean="0">
              <a:solidFill>
                <a:schemeClr val="tx1"/>
              </a:solidFill>
            </a:rPr>
            <a:t>Себестоимость</a:t>
          </a:r>
          <a:endParaRPr lang="ru-RU" sz="3600" dirty="0">
            <a:solidFill>
              <a:schemeClr val="tx1"/>
            </a:solidFill>
          </a:endParaRPr>
        </a:p>
      </dgm:t>
    </dgm:pt>
    <dgm:pt modelId="{A0A39EFD-C70B-4511-9BBF-8D28800CBC5B}" type="parTrans" cxnId="{3691075D-1C74-4A05-858E-C08A9FBD71FE}">
      <dgm:prSet/>
      <dgm:spPr/>
      <dgm:t>
        <a:bodyPr/>
        <a:lstStyle/>
        <a:p>
          <a:endParaRPr lang="ru-RU"/>
        </a:p>
      </dgm:t>
    </dgm:pt>
    <dgm:pt modelId="{C061DF13-5644-493E-A4CA-7EF40B4ABE1A}" type="sibTrans" cxnId="{3691075D-1C74-4A05-858E-C08A9FBD71FE}">
      <dgm:prSet/>
      <dgm:spPr/>
      <dgm:t>
        <a:bodyPr/>
        <a:lstStyle/>
        <a:p>
          <a:endParaRPr lang="ru-RU"/>
        </a:p>
      </dgm:t>
    </dgm:pt>
    <dgm:pt modelId="{EE09A2AB-AF5E-4EB0-9B68-CC96D38C4BEF}">
      <dgm:prSet phldrT="[Текст]" custT="1"/>
      <dgm:spPr>
        <a:solidFill>
          <a:schemeClr val="accent2"/>
        </a:solidFill>
      </dgm:spPr>
      <dgm:t>
        <a:bodyPr/>
        <a:lstStyle/>
        <a:p>
          <a:r>
            <a:rPr lang="ru-RU" sz="2000" b="1" dirty="0" smtClean="0">
              <a:solidFill>
                <a:schemeClr val="tx1"/>
              </a:solidFill>
            </a:rPr>
            <a:t>Производственный учет в разрезе объектов строительства. Учет незавершенного производства строительных работ</a:t>
          </a:r>
          <a:endParaRPr lang="ru-RU" sz="2000" b="1" dirty="0">
            <a:solidFill>
              <a:schemeClr val="tx1"/>
            </a:solidFill>
          </a:endParaRPr>
        </a:p>
      </dgm:t>
    </dgm:pt>
    <dgm:pt modelId="{95E210D7-B8BA-4626-AD42-2E67870A22B9}" type="parTrans" cxnId="{9259DF33-0C08-4FDA-A45E-949D5940D7A5}">
      <dgm:prSet/>
      <dgm:spPr>
        <a:ln>
          <a:solidFill>
            <a:schemeClr val="accent2"/>
          </a:solidFill>
        </a:ln>
      </dgm:spPr>
      <dgm:t>
        <a:bodyPr/>
        <a:lstStyle/>
        <a:p>
          <a:endParaRPr lang="ru-RU"/>
        </a:p>
      </dgm:t>
    </dgm:pt>
    <dgm:pt modelId="{F2DC793E-C0D6-4B2E-AE3B-684E179D2BD2}" type="sibTrans" cxnId="{9259DF33-0C08-4FDA-A45E-949D5940D7A5}">
      <dgm:prSet/>
      <dgm:spPr/>
      <dgm:t>
        <a:bodyPr/>
        <a:lstStyle/>
        <a:p>
          <a:endParaRPr lang="ru-RU"/>
        </a:p>
      </dgm:t>
    </dgm:pt>
    <dgm:pt modelId="{B7717A62-A86C-4BB2-B373-4152262518C0}">
      <dgm:prSet phldrT="[Текст]" custT="1"/>
      <dgm:spPr>
        <a:solidFill>
          <a:schemeClr val="accent2"/>
        </a:solidFill>
      </dgm:spPr>
      <dgm:t>
        <a:bodyPr/>
        <a:lstStyle/>
        <a:p>
          <a:r>
            <a:rPr lang="ru-RU" sz="2000" b="1" dirty="0" smtClean="0">
              <a:solidFill>
                <a:schemeClr val="tx1"/>
              </a:solidFill>
            </a:rPr>
            <a:t>Списание накладных затрат на эксплуатацию и обслуживание техники на затраты основного производства</a:t>
          </a:r>
          <a:endParaRPr lang="ru-RU" sz="2000" b="1" dirty="0">
            <a:solidFill>
              <a:schemeClr val="tx1"/>
            </a:solidFill>
          </a:endParaRPr>
        </a:p>
      </dgm:t>
    </dgm:pt>
    <dgm:pt modelId="{B7D3E39C-E637-42C4-9F17-6C7206CC4A27}" type="parTrans" cxnId="{5744A5CB-10E1-4EB9-94C3-0D85CEADD2BA}">
      <dgm:prSet/>
      <dgm:spPr>
        <a:ln>
          <a:solidFill>
            <a:schemeClr val="accent2"/>
          </a:solidFill>
        </a:ln>
      </dgm:spPr>
      <dgm:t>
        <a:bodyPr/>
        <a:lstStyle/>
        <a:p>
          <a:endParaRPr lang="ru-RU"/>
        </a:p>
      </dgm:t>
    </dgm:pt>
    <dgm:pt modelId="{5CBB4E04-43CC-436A-A3E6-ADF87740C0D6}" type="sibTrans" cxnId="{5744A5CB-10E1-4EB9-94C3-0D85CEADD2BA}">
      <dgm:prSet/>
      <dgm:spPr/>
      <dgm:t>
        <a:bodyPr/>
        <a:lstStyle/>
        <a:p>
          <a:endParaRPr lang="ru-RU"/>
        </a:p>
      </dgm:t>
    </dgm:pt>
    <dgm:pt modelId="{1CD62FF0-5A92-4210-977F-0A992783765E}">
      <dgm:prSet phldrT="[Текст]" custT="1"/>
      <dgm:spPr>
        <a:solidFill>
          <a:schemeClr val="accent2"/>
        </a:solidFill>
      </dgm:spPr>
      <dgm:t>
        <a:bodyPr/>
        <a:lstStyle/>
        <a:p>
          <a:r>
            <a:rPr lang="ru-RU" sz="2000" b="1" dirty="0" smtClean="0">
              <a:solidFill>
                <a:schemeClr val="tx1"/>
              </a:solidFill>
            </a:rPr>
            <a:t>Отнесение на затраты производства амортизации спецодежды и инвентаря производственных рабочих</a:t>
          </a:r>
          <a:endParaRPr lang="ru-RU" sz="2000" b="1" dirty="0">
            <a:solidFill>
              <a:schemeClr val="tx1"/>
            </a:solidFill>
          </a:endParaRPr>
        </a:p>
      </dgm:t>
    </dgm:pt>
    <dgm:pt modelId="{2CA8C98C-8413-4BA3-98DF-570EE1E949BA}" type="parTrans" cxnId="{8C476A52-B743-4000-BD6E-F43CFBAE659B}">
      <dgm:prSet/>
      <dgm:spPr>
        <a:solidFill>
          <a:srgbClr val="FFC000"/>
        </a:solidFill>
        <a:ln>
          <a:solidFill>
            <a:schemeClr val="accent2"/>
          </a:solidFill>
        </a:ln>
      </dgm:spPr>
      <dgm:t>
        <a:bodyPr/>
        <a:lstStyle/>
        <a:p>
          <a:endParaRPr lang="ru-RU"/>
        </a:p>
      </dgm:t>
    </dgm:pt>
    <dgm:pt modelId="{774CA2D3-6273-452F-AE9B-37BA909F2843}" type="sibTrans" cxnId="{8C476A52-B743-4000-BD6E-F43CFBAE659B}">
      <dgm:prSet/>
      <dgm:spPr/>
      <dgm:t>
        <a:bodyPr/>
        <a:lstStyle/>
        <a:p>
          <a:endParaRPr lang="ru-RU"/>
        </a:p>
      </dgm:t>
    </dgm:pt>
    <dgm:pt modelId="{3F3AA149-EF4D-4B15-B1D3-EEA8B7A2BBEF}" type="pres">
      <dgm:prSet presAssocID="{4BA693B5-5FA8-441B-9641-717BDB562261}" presName="Name0" presStyleCnt="0">
        <dgm:presLayoutVars>
          <dgm:chPref val="1"/>
          <dgm:dir/>
          <dgm:animOne val="branch"/>
          <dgm:animLvl val="lvl"/>
          <dgm:resizeHandles val="exact"/>
        </dgm:presLayoutVars>
      </dgm:prSet>
      <dgm:spPr/>
      <dgm:t>
        <a:bodyPr/>
        <a:lstStyle/>
        <a:p>
          <a:endParaRPr lang="ru-RU"/>
        </a:p>
      </dgm:t>
    </dgm:pt>
    <dgm:pt modelId="{FDDD0728-CEE5-42D9-8448-F3D34A06BA13}" type="pres">
      <dgm:prSet presAssocID="{49B8D481-766A-4048-8E34-76A1A7547DE0}" presName="root1" presStyleCnt="0"/>
      <dgm:spPr/>
      <dgm:t>
        <a:bodyPr/>
        <a:lstStyle/>
        <a:p>
          <a:endParaRPr lang="ru-RU"/>
        </a:p>
      </dgm:t>
    </dgm:pt>
    <dgm:pt modelId="{63CDC373-165B-44DE-BE04-EA986392A6F7}" type="pres">
      <dgm:prSet presAssocID="{49B8D481-766A-4048-8E34-76A1A7547DE0}" presName="LevelOneTextNode" presStyleLbl="node0" presStyleIdx="0" presStyleCnt="1" custScaleX="93396">
        <dgm:presLayoutVars>
          <dgm:chPref val="3"/>
        </dgm:presLayoutVars>
      </dgm:prSet>
      <dgm:spPr/>
      <dgm:t>
        <a:bodyPr/>
        <a:lstStyle/>
        <a:p>
          <a:endParaRPr lang="ru-RU"/>
        </a:p>
      </dgm:t>
    </dgm:pt>
    <dgm:pt modelId="{D6E79BBE-B556-4B38-AD99-DB8AC0E5388A}" type="pres">
      <dgm:prSet presAssocID="{49B8D481-766A-4048-8E34-76A1A7547DE0}" presName="level2hierChild" presStyleCnt="0"/>
      <dgm:spPr/>
      <dgm:t>
        <a:bodyPr/>
        <a:lstStyle/>
        <a:p>
          <a:endParaRPr lang="ru-RU"/>
        </a:p>
      </dgm:t>
    </dgm:pt>
    <dgm:pt modelId="{29A95ED8-10F9-4011-B2BB-FECDE2B76ACF}" type="pres">
      <dgm:prSet presAssocID="{95E210D7-B8BA-4626-AD42-2E67870A22B9}" presName="conn2-1" presStyleLbl="parChTrans1D2" presStyleIdx="0" presStyleCnt="3"/>
      <dgm:spPr/>
      <dgm:t>
        <a:bodyPr/>
        <a:lstStyle/>
        <a:p>
          <a:endParaRPr lang="ru-RU"/>
        </a:p>
      </dgm:t>
    </dgm:pt>
    <dgm:pt modelId="{E2064928-C3A0-4671-8C2B-8FBB0B9CF38A}" type="pres">
      <dgm:prSet presAssocID="{95E210D7-B8BA-4626-AD42-2E67870A22B9}" presName="connTx" presStyleLbl="parChTrans1D2" presStyleIdx="0" presStyleCnt="3"/>
      <dgm:spPr/>
      <dgm:t>
        <a:bodyPr/>
        <a:lstStyle/>
        <a:p>
          <a:endParaRPr lang="ru-RU"/>
        </a:p>
      </dgm:t>
    </dgm:pt>
    <dgm:pt modelId="{C7E62DAA-FAAB-4D9B-AA7F-A86E06603365}" type="pres">
      <dgm:prSet presAssocID="{EE09A2AB-AF5E-4EB0-9B68-CC96D38C4BEF}" presName="root2" presStyleCnt="0"/>
      <dgm:spPr/>
      <dgm:t>
        <a:bodyPr/>
        <a:lstStyle/>
        <a:p>
          <a:endParaRPr lang="ru-RU"/>
        </a:p>
      </dgm:t>
    </dgm:pt>
    <dgm:pt modelId="{AD3DB317-25F4-400B-AC5B-800B70EE7E83}" type="pres">
      <dgm:prSet presAssocID="{EE09A2AB-AF5E-4EB0-9B68-CC96D38C4BEF}" presName="LevelTwoTextNode" presStyleLbl="node2" presStyleIdx="0" presStyleCnt="3" custScaleX="260724" custScaleY="155937">
        <dgm:presLayoutVars>
          <dgm:chPref val="3"/>
        </dgm:presLayoutVars>
      </dgm:prSet>
      <dgm:spPr/>
      <dgm:t>
        <a:bodyPr/>
        <a:lstStyle/>
        <a:p>
          <a:endParaRPr lang="ru-RU"/>
        </a:p>
      </dgm:t>
    </dgm:pt>
    <dgm:pt modelId="{D0698700-C277-477E-A75C-C84F80B50864}" type="pres">
      <dgm:prSet presAssocID="{EE09A2AB-AF5E-4EB0-9B68-CC96D38C4BEF}" presName="level3hierChild" presStyleCnt="0"/>
      <dgm:spPr/>
      <dgm:t>
        <a:bodyPr/>
        <a:lstStyle/>
        <a:p>
          <a:endParaRPr lang="ru-RU"/>
        </a:p>
      </dgm:t>
    </dgm:pt>
    <dgm:pt modelId="{2AFC7E9B-14F1-49DF-AE29-FDF115C56E7C}" type="pres">
      <dgm:prSet presAssocID="{B7D3E39C-E637-42C4-9F17-6C7206CC4A27}" presName="conn2-1" presStyleLbl="parChTrans1D2" presStyleIdx="1" presStyleCnt="3"/>
      <dgm:spPr/>
      <dgm:t>
        <a:bodyPr/>
        <a:lstStyle/>
        <a:p>
          <a:endParaRPr lang="ru-RU"/>
        </a:p>
      </dgm:t>
    </dgm:pt>
    <dgm:pt modelId="{AEF4AD09-31C8-446F-86C0-8C1086FF3033}" type="pres">
      <dgm:prSet presAssocID="{B7D3E39C-E637-42C4-9F17-6C7206CC4A27}" presName="connTx" presStyleLbl="parChTrans1D2" presStyleIdx="1" presStyleCnt="3"/>
      <dgm:spPr/>
      <dgm:t>
        <a:bodyPr/>
        <a:lstStyle/>
        <a:p>
          <a:endParaRPr lang="ru-RU"/>
        </a:p>
      </dgm:t>
    </dgm:pt>
    <dgm:pt modelId="{5CBF1716-3C95-4FE4-AA50-E4A34F6A35E6}" type="pres">
      <dgm:prSet presAssocID="{B7717A62-A86C-4BB2-B373-4152262518C0}" presName="root2" presStyleCnt="0"/>
      <dgm:spPr/>
      <dgm:t>
        <a:bodyPr/>
        <a:lstStyle/>
        <a:p>
          <a:endParaRPr lang="ru-RU"/>
        </a:p>
      </dgm:t>
    </dgm:pt>
    <dgm:pt modelId="{E0DE750E-CF8F-4552-AC18-DD7966F6FFCF}" type="pres">
      <dgm:prSet presAssocID="{B7717A62-A86C-4BB2-B373-4152262518C0}" presName="LevelTwoTextNode" presStyleLbl="node2" presStyleIdx="1" presStyleCnt="3" custScaleX="260724" custScaleY="156610">
        <dgm:presLayoutVars>
          <dgm:chPref val="3"/>
        </dgm:presLayoutVars>
      </dgm:prSet>
      <dgm:spPr/>
      <dgm:t>
        <a:bodyPr/>
        <a:lstStyle/>
        <a:p>
          <a:endParaRPr lang="ru-RU"/>
        </a:p>
      </dgm:t>
    </dgm:pt>
    <dgm:pt modelId="{8C779FAA-0EED-42CE-9C0D-7C0C4426D56C}" type="pres">
      <dgm:prSet presAssocID="{B7717A62-A86C-4BB2-B373-4152262518C0}" presName="level3hierChild" presStyleCnt="0"/>
      <dgm:spPr/>
      <dgm:t>
        <a:bodyPr/>
        <a:lstStyle/>
        <a:p>
          <a:endParaRPr lang="ru-RU"/>
        </a:p>
      </dgm:t>
    </dgm:pt>
    <dgm:pt modelId="{83025F39-3F20-4BEE-AC1C-6BEB5C87FE06}" type="pres">
      <dgm:prSet presAssocID="{2CA8C98C-8413-4BA3-98DF-570EE1E949BA}" presName="conn2-1" presStyleLbl="parChTrans1D2" presStyleIdx="2" presStyleCnt="3"/>
      <dgm:spPr/>
      <dgm:t>
        <a:bodyPr/>
        <a:lstStyle/>
        <a:p>
          <a:endParaRPr lang="ru-RU"/>
        </a:p>
      </dgm:t>
    </dgm:pt>
    <dgm:pt modelId="{7EBF1216-10BF-4F6D-88D8-E9E70FA0A234}" type="pres">
      <dgm:prSet presAssocID="{2CA8C98C-8413-4BA3-98DF-570EE1E949BA}" presName="connTx" presStyleLbl="parChTrans1D2" presStyleIdx="2" presStyleCnt="3"/>
      <dgm:spPr/>
      <dgm:t>
        <a:bodyPr/>
        <a:lstStyle/>
        <a:p>
          <a:endParaRPr lang="ru-RU"/>
        </a:p>
      </dgm:t>
    </dgm:pt>
    <dgm:pt modelId="{32A2928F-73C4-474F-BD02-85D6D83D118B}" type="pres">
      <dgm:prSet presAssocID="{1CD62FF0-5A92-4210-977F-0A992783765E}" presName="root2" presStyleCnt="0"/>
      <dgm:spPr/>
      <dgm:t>
        <a:bodyPr/>
        <a:lstStyle/>
        <a:p>
          <a:endParaRPr lang="ru-RU"/>
        </a:p>
      </dgm:t>
    </dgm:pt>
    <dgm:pt modelId="{DBC6261F-CD8A-4892-A174-EE1F450CBCF5}" type="pres">
      <dgm:prSet presAssocID="{1CD62FF0-5A92-4210-977F-0A992783765E}" presName="LevelTwoTextNode" presStyleLbl="node2" presStyleIdx="2" presStyleCnt="3" custScaleX="260724" custScaleY="156610">
        <dgm:presLayoutVars>
          <dgm:chPref val="3"/>
        </dgm:presLayoutVars>
      </dgm:prSet>
      <dgm:spPr/>
      <dgm:t>
        <a:bodyPr/>
        <a:lstStyle/>
        <a:p>
          <a:endParaRPr lang="ru-RU"/>
        </a:p>
      </dgm:t>
    </dgm:pt>
    <dgm:pt modelId="{A688C3F9-9A73-4D9C-975F-30319F67B579}" type="pres">
      <dgm:prSet presAssocID="{1CD62FF0-5A92-4210-977F-0A992783765E}" presName="level3hierChild" presStyleCnt="0"/>
      <dgm:spPr/>
      <dgm:t>
        <a:bodyPr/>
        <a:lstStyle/>
        <a:p>
          <a:endParaRPr lang="ru-RU"/>
        </a:p>
      </dgm:t>
    </dgm:pt>
  </dgm:ptLst>
  <dgm:cxnLst>
    <dgm:cxn modelId="{3398C418-1604-4B10-8509-994F55160A90}" type="presOf" srcId="{95E210D7-B8BA-4626-AD42-2E67870A22B9}" destId="{E2064928-C3A0-4671-8C2B-8FBB0B9CF38A}" srcOrd="1" destOrd="0" presId="urn:microsoft.com/office/officeart/2008/layout/HorizontalMultiLevelHierarchy"/>
    <dgm:cxn modelId="{70ADED53-794D-48EA-83A3-3C8904DA356F}" type="presOf" srcId="{EE09A2AB-AF5E-4EB0-9B68-CC96D38C4BEF}" destId="{AD3DB317-25F4-400B-AC5B-800B70EE7E83}" srcOrd="0" destOrd="0" presId="urn:microsoft.com/office/officeart/2008/layout/HorizontalMultiLevelHierarchy"/>
    <dgm:cxn modelId="{5744A5CB-10E1-4EB9-94C3-0D85CEADD2BA}" srcId="{49B8D481-766A-4048-8E34-76A1A7547DE0}" destId="{B7717A62-A86C-4BB2-B373-4152262518C0}" srcOrd="1" destOrd="0" parTransId="{B7D3E39C-E637-42C4-9F17-6C7206CC4A27}" sibTransId="{5CBB4E04-43CC-436A-A3E6-ADF87740C0D6}"/>
    <dgm:cxn modelId="{3691075D-1C74-4A05-858E-C08A9FBD71FE}" srcId="{4BA693B5-5FA8-441B-9641-717BDB562261}" destId="{49B8D481-766A-4048-8E34-76A1A7547DE0}" srcOrd="0" destOrd="0" parTransId="{A0A39EFD-C70B-4511-9BBF-8D28800CBC5B}" sibTransId="{C061DF13-5644-493E-A4CA-7EF40B4ABE1A}"/>
    <dgm:cxn modelId="{9EF056BC-4ECF-4EA6-A49A-F66018CFB12E}" type="presOf" srcId="{2CA8C98C-8413-4BA3-98DF-570EE1E949BA}" destId="{7EBF1216-10BF-4F6D-88D8-E9E70FA0A234}" srcOrd="1" destOrd="0" presId="urn:microsoft.com/office/officeart/2008/layout/HorizontalMultiLevelHierarchy"/>
    <dgm:cxn modelId="{9E29F63C-E6C2-445A-97FB-5B4F89131B51}" type="presOf" srcId="{49B8D481-766A-4048-8E34-76A1A7547DE0}" destId="{63CDC373-165B-44DE-BE04-EA986392A6F7}" srcOrd="0" destOrd="0" presId="urn:microsoft.com/office/officeart/2008/layout/HorizontalMultiLevelHierarchy"/>
    <dgm:cxn modelId="{850961A6-9CB8-4143-B54C-54AA9D0CDD87}" type="presOf" srcId="{4BA693B5-5FA8-441B-9641-717BDB562261}" destId="{3F3AA149-EF4D-4B15-B1D3-EEA8B7A2BBEF}" srcOrd="0" destOrd="0" presId="urn:microsoft.com/office/officeart/2008/layout/HorizontalMultiLevelHierarchy"/>
    <dgm:cxn modelId="{ECDFDEAC-EEE0-4107-8366-E55DE659CDF6}" type="presOf" srcId="{1CD62FF0-5A92-4210-977F-0A992783765E}" destId="{DBC6261F-CD8A-4892-A174-EE1F450CBCF5}" srcOrd="0" destOrd="0" presId="urn:microsoft.com/office/officeart/2008/layout/HorizontalMultiLevelHierarchy"/>
    <dgm:cxn modelId="{8C476A52-B743-4000-BD6E-F43CFBAE659B}" srcId="{49B8D481-766A-4048-8E34-76A1A7547DE0}" destId="{1CD62FF0-5A92-4210-977F-0A992783765E}" srcOrd="2" destOrd="0" parTransId="{2CA8C98C-8413-4BA3-98DF-570EE1E949BA}" sibTransId="{774CA2D3-6273-452F-AE9B-37BA909F2843}"/>
    <dgm:cxn modelId="{59614DCD-8C2C-4DB3-8E3B-F7849A04443A}" type="presOf" srcId="{95E210D7-B8BA-4626-AD42-2E67870A22B9}" destId="{29A95ED8-10F9-4011-B2BB-FECDE2B76ACF}" srcOrd="0" destOrd="0" presId="urn:microsoft.com/office/officeart/2008/layout/HorizontalMultiLevelHierarchy"/>
    <dgm:cxn modelId="{E309B368-3265-48D3-A5AB-FFADCAA11895}" type="presOf" srcId="{B7D3E39C-E637-42C4-9F17-6C7206CC4A27}" destId="{2AFC7E9B-14F1-49DF-AE29-FDF115C56E7C}" srcOrd="0" destOrd="0" presId="urn:microsoft.com/office/officeart/2008/layout/HorizontalMultiLevelHierarchy"/>
    <dgm:cxn modelId="{78F3DA18-BB24-4CC5-9C50-C2C5AF9AD659}" type="presOf" srcId="{B7D3E39C-E637-42C4-9F17-6C7206CC4A27}" destId="{AEF4AD09-31C8-446F-86C0-8C1086FF3033}" srcOrd="1" destOrd="0" presId="urn:microsoft.com/office/officeart/2008/layout/HorizontalMultiLevelHierarchy"/>
    <dgm:cxn modelId="{DFD0CB38-9D0D-4DF8-989E-A15485067600}" type="presOf" srcId="{2CA8C98C-8413-4BA3-98DF-570EE1E949BA}" destId="{83025F39-3F20-4BEE-AC1C-6BEB5C87FE06}" srcOrd="0" destOrd="0" presId="urn:microsoft.com/office/officeart/2008/layout/HorizontalMultiLevelHierarchy"/>
    <dgm:cxn modelId="{BAF92959-78F7-405B-A051-15A4FB00B0B5}" type="presOf" srcId="{B7717A62-A86C-4BB2-B373-4152262518C0}" destId="{E0DE750E-CF8F-4552-AC18-DD7966F6FFCF}" srcOrd="0" destOrd="0" presId="urn:microsoft.com/office/officeart/2008/layout/HorizontalMultiLevelHierarchy"/>
    <dgm:cxn modelId="{9259DF33-0C08-4FDA-A45E-949D5940D7A5}" srcId="{49B8D481-766A-4048-8E34-76A1A7547DE0}" destId="{EE09A2AB-AF5E-4EB0-9B68-CC96D38C4BEF}" srcOrd="0" destOrd="0" parTransId="{95E210D7-B8BA-4626-AD42-2E67870A22B9}" sibTransId="{F2DC793E-C0D6-4B2E-AE3B-684E179D2BD2}"/>
    <dgm:cxn modelId="{DE49ED0E-A5C9-45B5-92E6-43F2ABE32596}" type="presParOf" srcId="{3F3AA149-EF4D-4B15-B1D3-EEA8B7A2BBEF}" destId="{FDDD0728-CEE5-42D9-8448-F3D34A06BA13}" srcOrd="0" destOrd="0" presId="urn:microsoft.com/office/officeart/2008/layout/HorizontalMultiLevelHierarchy"/>
    <dgm:cxn modelId="{26CD1029-4AC7-43B2-92DA-37658CA6B5C8}" type="presParOf" srcId="{FDDD0728-CEE5-42D9-8448-F3D34A06BA13}" destId="{63CDC373-165B-44DE-BE04-EA986392A6F7}" srcOrd="0" destOrd="0" presId="urn:microsoft.com/office/officeart/2008/layout/HorizontalMultiLevelHierarchy"/>
    <dgm:cxn modelId="{A93EA9FB-4F1C-4433-B61E-A5FFB4D6D454}" type="presParOf" srcId="{FDDD0728-CEE5-42D9-8448-F3D34A06BA13}" destId="{D6E79BBE-B556-4B38-AD99-DB8AC0E5388A}" srcOrd="1" destOrd="0" presId="urn:microsoft.com/office/officeart/2008/layout/HorizontalMultiLevelHierarchy"/>
    <dgm:cxn modelId="{E52241AE-02D2-47E1-A1BE-3910026E2AF0}" type="presParOf" srcId="{D6E79BBE-B556-4B38-AD99-DB8AC0E5388A}" destId="{29A95ED8-10F9-4011-B2BB-FECDE2B76ACF}" srcOrd="0" destOrd="0" presId="urn:microsoft.com/office/officeart/2008/layout/HorizontalMultiLevelHierarchy"/>
    <dgm:cxn modelId="{31784C42-AEA8-4D5F-8ABC-BD5A276F9F7A}" type="presParOf" srcId="{29A95ED8-10F9-4011-B2BB-FECDE2B76ACF}" destId="{E2064928-C3A0-4671-8C2B-8FBB0B9CF38A}" srcOrd="0" destOrd="0" presId="urn:microsoft.com/office/officeart/2008/layout/HorizontalMultiLevelHierarchy"/>
    <dgm:cxn modelId="{4C85972C-9992-4326-AD2B-E67BD09E4C39}" type="presParOf" srcId="{D6E79BBE-B556-4B38-AD99-DB8AC0E5388A}" destId="{C7E62DAA-FAAB-4D9B-AA7F-A86E06603365}" srcOrd="1" destOrd="0" presId="urn:microsoft.com/office/officeart/2008/layout/HorizontalMultiLevelHierarchy"/>
    <dgm:cxn modelId="{F709873A-04BF-4C58-8D29-E8BE2B3D6AAC}" type="presParOf" srcId="{C7E62DAA-FAAB-4D9B-AA7F-A86E06603365}" destId="{AD3DB317-25F4-400B-AC5B-800B70EE7E83}" srcOrd="0" destOrd="0" presId="urn:microsoft.com/office/officeart/2008/layout/HorizontalMultiLevelHierarchy"/>
    <dgm:cxn modelId="{85EE24BC-340F-4EFB-AC01-D743F21156F3}" type="presParOf" srcId="{C7E62DAA-FAAB-4D9B-AA7F-A86E06603365}" destId="{D0698700-C277-477E-A75C-C84F80B50864}" srcOrd="1" destOrd="0" presId="urn:microsoft.com/office/officeart/2008/layout/HorizontalMultiLevelHierarchy"/>
    <dgm:cxn modelId="{45ED4B81-D5FE-49E5-999B-154E8CD14FB6}" type="presParOf" srcId="{D6E79BBE-B556-4B38-AD99-DB8AC0E5388A}" destId="{2AFC7E9B-14F1-49DF-AE29-FDF115C56E7C}" srcOrd="2" destOrd="0" presId="urn:microsoft.com/office/officeart/2008/layout/HorizontalMultiLevelHierarchy"/>
    <dgm:cxn modelId="{D6B0B283-87BB-46E2-82BF-90A740CE1B62}" type="presParOf" srcId="{2AFC7E9B-14F1-49DF-AE29-FDF115C56E7C}" destId="{AEF4AD09-31C8-446F-86C0-8C1086FF3033}" srcOrd="0" destOrd="0" presId="urn:microsoft.com/office/officeart/2008/layout/HorizontalMultiLevelHierarchy"/>
    <dgm:cxn modelId="{DC534F5E-1A61-47EA-AA9A-73CE1B53B228}" type="presParOf" srcId="{D6E79BBE-B556-4B38-AD99-DB8AC0E5388A}" destId="{5CBF1716-3C95-4FE4-AA50-E4A34F6A35E6}" srcOrd="3" destOrd="0" presId="urn:microsoft.com/office/officeart/2008/layout/HorizontalMultiLevelHierarchy"/>
    <dgm:cxn modelId="{6E73CBC6-5089-4D82-BBCD-6D291A2696FF}" type="presParOf" srcId="{5CBF1716-3C95-4FE4-AA50-E4A34F6A35E6}" destId="{E0DE750E-CF8F-4552-AC18-DD7966F6FFCF}" srcOrd="0" destOrd="0" presId="urn:microsoft.com/office/officeart/2008/layout/HorizontalMultiLevelHierarchy"/>
    <dgm:cxn modelId="{897876F2-3184-44CB-BB88-125445CE5E64}" type="presParOf" srcId="{5CBF1716-3C95-4FE4-AA50-E4A34F6A35E6}" destId="{8C779FAA-0EED-42CE-9C0D-7C0C4426D56C}" srcOrd="1" destOrd="0" presId="urn:microsoft.com/office/officeart/2008/layout/HorizontalMultiLevelHierarchy"/>
    <dgm:cxn modelId="{5AB3E4C6-B473-4B3C-9618-A086ABDE75AF}" type="presParOf" srcId="{D6E79BBE-B556-4B38-AD99-DB8AC0E5388A}" destId="{83025F39-3F20-4BEE-AC1C-6BEB5C87FE06}" srcOrd="4" destOrd="0" presId="urn:microsoft.com/office/officeart/2008/layout/HorizontalMultiLevelHierarchy"/>
    <dgm:cxn modelId="{8F05C361-5FB9-4680-B383-8506CC3EF2E0}" type="presParOf" srcId="{83025F39-3F20-4BEE-AC1C-6BEB5C87FE06}" destId="{7EBF1216-10BF-4F6D-88D8-E9E70FA0A234}" srcOrd="0" destOrd="0" presId="urn:microsoft.com/office/officeart/2008/layout/HorizontalMultiLevelHierarchy"/>
    <dgm:cxn modelId="{797C8C01-9601-4C84-9679-4910FBE92F77}" type="presParOf" srcId="{D6E79BBE-B556-4B38-AD99-DB8AC0E5388A}" destId="{32A2928F-73C4-474F-BD02-85D6D83D118B}" srcOrd="5" destOrd="0" presId="urn:microsoft.com/office/officeart/2008/layout/HorizontalMultiLevelHierarchy"/>
    <dgm:cxn modelId="{4904E0E4-060B-4445-8060-6463490ECFC3}" type="presParOf" srcId="{32A2928F-73C4-474F-BD02-85D6D83D118B}" destId="{DBC6261F-CD8A-4892-A174-EE1F450CBCF5}" srcOrd="0" destOrd="0" presId="urn:microsoft.com/office/officeart/2008/layout/HorizontalMultiLevelHierarchy"/>
    <dgm:cxn modelId="{ECBDE88D-A472-479D-963A-758AC02FB7BC}" type="presParOf" srcId="{32A2928F-73C4-474F-BD02-85D6D83D118B}" destId="{A688C3F9-9A73-4D9C-975F-30319F67B57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D196-58FF-486E-B7C4-D125008D2B15}">
      <dsp:nvSpPr>
        <dsp:cNvPr id="0" name=""/>
        <dsp:cNvSpPr/>
      </dsp:nvSpPr>
      <dsp:spPr>
        <a:xfrm rot="16200000">
          <a:off x="636351" y="-636334"/>
          <a:ext cx="1867547" cy="3140215"/>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l" defTabSz="1022350">
            <a:lnSpc>
              <a:spcPct val="90000"/>
            </a:lnSpc>
            <a:spcBef>
              <a:spcPct val="0"/>
            </a:spcBef>
            <a:spcAft>
              <a:spcPct val="35000"/>
            </a:spcAft>
          </a:pPr>
          <a:r>
            <a:rPr lang="ru-RU" sz="2300" b="1" kern="1200" dirty="0" smtClean="0">
              <a:effectLst/>
            </a:rPr>
            <a:t>Планирование и учет выполнения СМР</a:t>
          </a:r>
          <a:endParaRPr lang="ru-RU" sz="2300" b="1" kern="1200" dirty="0">
            <a:effectLst/>
          </a:endParaRPr>
        </a:p>
      </dsp:txBody>
      <dsp:txXfrm rot="5400000">
        <a:off x="17" y="0"/>
        <a:ext cx="3140215" cy="1400660"/>
      </dsp:txXfrm>
    </dsp:sp>
    <dsp:sp modelId="{0705C8B5-FF01-4549-8B95-3F1C65AE99BF}">
      <dsp:nvSpPr>
        <dsp:cNvPr id="0" name=""/>
        <dsp:cNvSpPr/>
      </dsp:nvSpPr>
      <dsp:spPr>
        <a:xfrm>
          <a:off x="3561925" y="26595"/>
          <a:ext cx="3289756" cy="1867547"/>
        </a:xfrm>
        <a:prstGeom prst="round1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r" defTabSz="1022350">
            <a:lnSpc>
              <a:spcPct val="90000"/>
            </a:lnSpc>
            <a:spcBef>
              <a:spcPct val="0"/>
            </a:spcBef>
            <a:spcAft>
              <a:spcPct val="35000"/>
            </a:spcAft>
          </a:pPr>
          <a:r>
            <a:rPr lang="ru-RU" sz="2300" b="1" kern="1200" dirty="0" smtClean="0">
              <a:effectLst/>
            </a:rPr>
            <a:t>Учет затрат на СМР и расчет фактической себестоимости </a:t>
          </a:r>
          <a:endParaRPr lang="ru-RU" sz="2300" b="1" kern="1200" dirty="0">
            <a:effectLst/>
          </a:endParaRPr>
        </a:p>
      </dsp:txBody>
      <dsp:txXfrm>
        <a:off x="3561925" y="26595"/>
        <a:ext cx="3289756" cy="1400660"/>
      </dsp:txXfrm>
    </dsp:sp>
    <dsp:sp modelId="{BF805CBD-7A7E-4A6B-8BB6-9CAD9EE58775}">
      <dsp:nvSpPr>
        <dsp:cNvPr id="0" name=""/>
        <dsp:cNvSpPr/>
      </dsp:nvSpPr>
      <dsp:spPr>
        <a:xfrm rot="10800000">
          <a:off x="17" y="2151489"/>
          <a:ext cx="3214986" cy="2158168"/>
        </a:xfrm>
        <a:prstGeom prst="round1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l" defTabSz="1022350">
            <a:lnSpc>
              <a:spcPct val="90000"/>
            </a:lnSpc>
            <a:spcBef>
              <a:spcPct val="0"/>
            </a:spcBef>
            <a:spcAft>
              <a:spcPct val="35000"/>
            </a:spcAft>
          </a:pPr>
          <a:r>
            <a:rPr lang="ru-RU" sz="2300" b="1" kern="1200" dirty="0" smtClean="0"/>
            <a:t>Учет работы строительной техники. Учет работы строителей  </a:t>
          </a:r>
          <a:endParaRPr lang="ru-RU" sz="2300" b="1" kern="1200" dirty="0"/>
        </a:p>
      </dsp:txBody>
      <dsp:txXfrm rot="10800000">
        <a:off x="17" y="2691031"/>
        <a:ext cx="3214986" cy="1618626"/>
      </dsp:txXfrm>
    </dsp:sp>
    <dsp:sp modelId="{C9CB0EA3-7459-48C1-ABC0-62EF410E939C}">
      <dsp:nvSpPr>
        <dsp:cNvPr id="0" name=""/>
        <dsp:cNvSpPr/>
      </dsp:nvSpPr>
      <dsp:spPr>
        <a:xfrm rot="5400000">
          <a:off x="4154614" y="1585695"/>
          <a:ext cx="2158168" cy="3289756"/>
        </a:xfrm>
        <a:prstGeom prst="round1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r" defTabSz="1022350">
            <a:lnSpc>
              <a:spcPct val="90000"/>
            </a:lnSpc>
            <a:spcBef>
              <a:spcPct val="0"/>
            </a:spcBef>
            <a:spcAft>
              <a:spcPct val="35000"/>
            </a:spcAft>
          </a:pPr>
          <a:r>
            <a:rPr lang="ru-RU" sz="2300" b="1" kern="1200" dirty="0" smtClean="0">
              <a:effectLst/>
            </a:rPr>
            <a:t>Материальный учет. </a:t>
          </a:r>
        </a:p>
        <a:p>
          <a:pPr lvl="0" algn="r" defTabSz="1022350">
            <a:lnSpc>
              <a:spcPct val="90000"/>
            </a:lnSpc>
            <a:spcBef>
              <a:spcPct val="0"/>
            </a:spcBef>
            <a:spcAft>
              <a:spcPct val="35000"/>
            </a:spcAft>
          </a:pPr>
          <a:r>
            <a:rPr lang="ru-RU" sz="2300" b="1" kern="1200" dirty="0" smtClean="0">
              <a:effectLst/>
            </a:rPr>
            <a:t>Учет оснастки рабочих</a:t>
          </a:r>
          <a:endParaRPr lang="ru-RU" sz="2300" b="1" kern="1200" dirty="0">
            <a:effectLst/>
          </a:endParaRPr>
        </a:p>
      </dsp:txBody>
      <dsp:txXfrm rot="-5400000">
        <a:off x="3588820" y="2691031"/>
        <a:ext cx="3289756" cy="1618626"/>
      </dsp:txXfrm>
    </dsp:sp>
    <dsp:sp modelId="{AB189116-4B21-45D3-AA35-536FBD41EE74}">
      <dsp:nvSpPr>
        <dsp:cNvPr id="0" name=""/>
        <dsp:cNvSpPr/>
      </dsp:nvSpPr>
      <dsp:spPr>
        <a:xfrm>
          <a:off x="2003459" y="1298133"/>
          <a:ext cx="2871675" cy="1713390"/>
        </a:xfrm>
        <a:prstGeom prst="roundRect">
          <a:avLst/>
        </a:prstGeom>
        <a:solidFill>
          <a:schemeClr val="accent3">
            <a:lumMod val="8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Автоматизация учета строительной организации</a:t>
          </a:r>
          <a:endParaRPr lang="ru-RU" sz="2300" kern="1200" dirty="0"/>
        </a:p>
      </dsp:txBody>
      <dsp:txXfrm>
        <a:off x="2087100" y="1381774"/>
        <a:ext cx="2704393" cy="1546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4E9F-7185-4097-8AA6-382D5F43FF5D}">
      <dsp:nvSpPr>
        <dsp:cNvPr id="0" name=""/>
        <dsp:cNvSpPr/>
      </dsp:nvSpPr>
      <dsp:spPr>
        <a:xfrm rot="10800000">
          <a:off x="243028" y="48200"/>
          <a:ext cx="7479769" cy="815896"/>
        </a:xfrm>
        <a:prstGeom prst="round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1733" tIns="91440" rIns="170688" bIns="91440" numCol="1" spcCol="1270" anchor="ctr" anchorCtr="0">
          <a:noAutofit/>
        </a:bodyPr>
        <a:lstStyle/>
        <a:p>
          <a:pPr lvl="0" algn="r" defTabSz="1066800">
            <a:lnSpc>
              <a:spcPct val="90000"/>
            </a:lnSpc>
            <a:spcBef>
              <a:spcPct val="0"/>
            </a:spcBef>
            <a:spcAft>
              <a:spcPct val="35000"/>
            </a:spcAft>
          </a:pPr>
          <a:r>
            <a:rPr lang="ru-RU" sz="2400" b="1" kern="1200" dirty="0" smtClean="0">
              <a:solidFill>
                <a:schemeClr val="tx1"/>
              </a:solidFill>
            </a:rPr>
            <a:t>           Учет собственной и арендованной техники</a:t>
          </a:r>
          <a:endParaRPr lang="ru-RU" sz="2400" b="1" kern="1200" dirty="0">
            <a:solidFill>
              <a:schemeClr val="tx1"/>
            </a:solidFill>
          </a:endParaRPr>
        </a:p>
      </dsp:txBody>
      <dsp:txXfrm rot="10800000">
        <a:off x="282857" y="88029"/>
        <a:ext cx="7400111" cy="736238"/>
      </dsp:txXfrm>
    </dsp:sp>
    <dsp:sp modelId="{AA305D46-D46C-4E0B-B7C0-44F56B824ADD}">
      <dsp:nvSpPr>
        <dsp:cNvPr id="0" name=""/>
        <dsp:cNvSpPr/>
      </dsp:nvSpPr>
      <dsp:spPr>
        <a:xfrm>
          <a:off x="886765" y="2298"/>
          <a:ext cx="911015" cy="911015"/>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A3799F-CA56-4DA6-8954-08A498EBD604}">
      <dsp:nvSpPr>
        <dsp:cNvPr id="0" name=""/>
        <dsp:cNvSpPr/>
      </dsp:nvSpPr>
      <dsp:spPr>
        <a:xfrm rot="10800000">
          <a:off x="265756" y="1224137"/>
          <a:ext cx="7482061" cy="833260"/>
        </a:xfrm>
        <a:prstGeom prst="round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1733" tIns="91440" rIns="170688" bIns="91440" numCol="1" spcCol="1270" anchor="ctr" anchorCtr="0">
          <a:noAutofit/>
        </a:bodyPr>
        <a:lstStyle/>
        <a:p>
          <a:pPr lvl="0" algn="r" defTabSz="1066800">
            <a:lnSpc>
              <a:spcPct val="90000"/>
            </a:lnSpc>
            <a:spcBef>
              <a:spcPct val="0"/>
            </a:spcBef>
            <a:spcAft>
              <a:spcPct val="35000"/>
            </a:spcAft>
          </a:pPr>
          <a:r>
            <a:rPr lang="ru-RU" sz="2400" b="1" kern="1200" dirty="0" smtClean="0">
              <a:solidFill>
                <a:schemeClr val="tx1"/>
              </a:solidFill>
            </a:rPr>
            <a:t>      Учет затрат по механизации СМР</a:t>
          </a:r>
          <a:endParaRPr lang="ru-RU" sz="2400" b="1" kern="1200" dirty="0">
            <a:solidFill>
              <a:schemeClr val="tx1"/>
            </a:solidFill>
          </a:endParaRPr>
        </a:p>
      </dsp:txBody>
      <dsp:txXfrm rot="10800000">
        <a:off x="306432" y="1264813"/>
        <a:ext cx="7400709" cy="751908"/>
      </dsp:txXfrm>
    </dsp:sp>
    <dsp:sp modelId="{3880E3B3-0A6A-4EF6-9130-EF4FB5C8BF0B}">
      <dsp:nvSpPr>
        <dsp:cNvPr id="0" name=""/>
        <dsp:cNvSpPr/>
      </dsp:nvSpPr>
      <dsp:spPr>
        <a:xfrm>
          <a:off x="886765" y="1185259"/>
          <a:ext cx="911015" cy="911015"/>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8174BDD-904B-4344-A360-A2CA9F591A8E}">
      <dsp:nvSpPr>
        <dsp:cNvPr id="0" name=""/>
        <dsp:cNvSpPr/>
      </dsp:nvSpPr>
      <dsp:spPr>
        <a:xfrm rot="10800000">
          <a:off x="265756" y="2448271"/>
          <a:ext cx="7482061" cy="750913"/>
        </a:xfrm>
        <a:prstGeom prst="round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1733" tIns="91440" rIns="170688" bIns="91440" numCol="1" spcCol="1270" anchor="ctr" anchorCtr="0">
          <a:noAutofit/>
        </a:bodyPr>
        <a:lstStyle/>
        <a:p>
          <a:pPr lvl="0" algn="r" defTabSz="1066800">
            <a:lnSpc>
              <a:spcPct val="90000"/>
            </a:lnSpc>
            <a:spcBef>
              <a:spcPct val="0"/>
            </a:spcBef>
            <a:spcAft>
              <a:spcPct val="35000"/>
            </a:spcAft>
          </a:pPr>
          <a:r>
            <a:rPr lang="ru-RU" sz="2400" b="1" kern="1200" dirty="0" smtClean="0">
              <a:solidFill>
                <a:schemeClr val="tx1"/>
              </a:solidFill>
            </a:rPr>
            <a:t>           Учет путевых листов и </a:t>
          </a:r>
        </a:p>
        <a:p>
          <a:pPr lvl="0" algn="r" defTabSz="1066800">
            <a:lnSpc>
              <a:spcPct val="90000"/>
            </a:lnSpc>
            <a:spcBef>
              <a:spcPct val="0"/>
            </a:spcBef>
            <a:spcAft>
              <a:spcPct val="35000"/>
            </a:spcAft>
          </a:pPr>
          <a:r>
            <a:rPr lang="ru-RU" sz="2400" b="1" kern="1200" dirty="0" smtClean="0">
              <a:solidFill>
                <a:schemeClr val="tx1"/>
              </a:solidFill>
            </a:rPr>
            <a:t>рапортов о работе машин</a:t>
          </a:r>
          <a:endParaRPr lang="ru-RU" sz="2400" b="1" kern="1200" dirty="0">
            <a:solidFill>
              <a:schemeClr val="tx1"/>
            </a:solidFill>
          </a:endParaRPr>
        </a:p>
      </dsp:txBody>
      <dsp:txXfrm rot="10800000">
        <a:off x="302413" y="2484928"/>
        <a:ext cx="7408747" cy="677599"/>
      </dsp:txXfrm>
    </dsp:sp>
    <dsp:sp modelId="{4FFCAF56-9830-4C2D-8480-E1FAC86226D6}">
      <dsp:nvSpPr>
        <dsp:cNvPr id="0" name=""/>
        <dsp:cNvSpPr/>
      </dsp:nvSpPr>
      <dsp:spPr>
        <a:xfrm>
          <a:off x="886765" y="2368220"/>
          <a:ext cx="911015" cy="911015"/>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DDC0111-673C-45A1-9B03-BBAF69C7027E}">
      <dsp:nvSpPr>
        <dsp:cNvPr id="0" name=""/>
        <dsp:cNvSpPr/>
      </dsp:nvSpPr>
      <dsp:spPr>
        <a:xfrm rot="10800000">
          <a:off x="265756" y="3600399"/>
          <a:ext cx="7482061" cy="812580"/>
        </a:xfrm>
        <a:prstGeom prst="roundRect">
          <a:avLst/>
        </a:prstGeom>
        <a:solidFill>
          <a:schemeClr val="accent2"/>
        </a:solidFill>
        <a:ln w="12700" cap="flat" cmpd="sng" algn="ctr">
          <a:solidFill>
            <a:schemeClr val="accent2"/>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1733" tIns="91440" rIns="170688" bIns="91440" numCol="1" spcCol="1270" anchor="ctr" anchorCtr="0">
          <a:noAutofit/>
        </a:bodyPr>
        <a:lstStyle/>
        <a:p>
          <a:pPr lvl="0" algn="r" defTabSz="1066800">
            <a:lnSpc>
              <a:spcPct val="90000"/>
            </a:lnSpc>
            <a:spcBef>
              <a:spcPct val="0"/>
            </a:spcBef>
            <a:spcAft>
              <a:spcPct val="35000"/>
            </a:spcAft>
          </a:pPr>
          <a:r>
            <a:rPr lang="ru-RU" sz="2400" b="1" kern="1200" dirty="0" smtClean="0">
              <a:solidFill>
                <a:schemeClr val="tx1"/>
              </a:solidFill>
            </a:rPr>
            <a:t>     Распределение амортизации </a:t>
          </a:r>
        </a:p>
        <a:p>
          <a:pPr lvl="0" algn="r" defTabSz="1066800">
            <a:lnSpc>
              <a:spcPct val="90000"/>
            </a:lnSpc>
            <a:spcBef>
              <a:spcPct val="0"/>
            </a:spcBef>
            <a:spcAft>
              <a:spcPct val="35000"/>
            </a:spcAft>
          </a:pPr>
          <a:r>
            <a:rPr lang="ru-RU" sz="2400" b="1" kern="1200" dirty="0" smtClean="0">
              <a:solidFill>
                <a:schemeClr val="tx1"/>
              </a:solidFill>
            </a:rPr>
            <a:t>по объектам строительства</a:t>
          </a:r>
          <a:endParaRPr lang="ru-RU" sz="2400" b="1" kern="1200" dirty="0">
            <a:solidFill>
              <a:schemeClr val="tx1"/>
            </a:solidFill>
          </a:endParaRPr>
        </a:p>
      </dsp:txBody>
      <dsp:txXfrm rot="10800000">
        <a:off x="305423" y="3640066"/>
        <a:ext cx="7402727" cy="733246"/>
      </dsp:txXfrm>
    </dsp:sp>
    <dsp:sp modelId="{12C6E99F-53F5-4179-B17D-92725B756BE9}">
      <dsp:nvSpPr>
        <dsp:cNvPr id="0" name=""/>
        <dsp:cNvSpPr/>
      </dsp:nvSpPr>
      <dsp:spPr>
        <a:xfrm>
          <a:off x="886765" y="3551181"/>
          <a:ext cx="911015" cy="911015"/>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25F39-3F20-4BEE-AC1C-6BEB5C87FE06}">
      <dsp:nvSpPr>
        <dsp:cNvPr id="0" name=""/>
        <dsp:cNvSpPr/>
      </dsp:nvSpPr>
      <dsp:spPr>
        <a:xfrm>
          <a:off x="1256952" y="2032000"/>
          <a:ext cx="505548" cy="1396988"/>
        </a:xfrm>
        <a:custGeom>
          <a:avLst/>
          <a:gdLst/>
          <a:ahLst/>
          <a:cxnLst/>
          <a:rect l="0" t="0" r="0" b="0"/>
          <a:pathLst>
            <a:path>
              <a:moveTo>
                <a:pt x="0" y="0"/>
              </a:moveTo>
              <a:lnTo>
                <a:pt x="252774" y="0"/>
              </a:lnTo>
              <a:lnTo>
                <a:pt x="252774" y="1396988"/>
              </a:lnTo>
              <a:lnTo>
                <a:pt x="505548" y="1396988"/>
              </a:lnTo>
            </a:path>
          </a:pathLst>
        </a:custGeom>
        <a:noFill/>
        <a:ln w="12700" cap="flat" cmpd="sng" algn="ctr">
          <a:solidFill>
            <a:schemeClr val="accent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472585" y="2693353"/>
        <a:ext cx="74282" cy="74282"/>
      </dsp:txXfrm>
    </dsp:sp>
    <dsp:sp modelId="{2AFC7E9B-14F1-49DF-AE29-FDF115C56E7C}">
      <dsp:nvSpPr>
        <dsp:cNvPr id="0" name=""/>
        <dsp:cNvSpPr/>
      </dsp:nvSpPr>
      <dsp:spPr>
        <a:xfrm>
          <a:off x="1256952" y="1983686"/>
          <a:ext cx="505548" cy="91440"/>
        </a:xfrm>
        <a:custGeom>
          <a:avLst/>
          <a:gdLst/>
          <a:ahLst/>
          <a:cxnLst/>
          <a:rect l="0" t="0" r="0" b="0"/>
          <a:pathLst>
            <a:path>
              <a:moveTo>
                <a:pt x="0" y="48313"/>
              </a:moveTo>
              <a:lnTo>
                <a:pt x="252774" y="48313"/>
              </a:lnTo>
              <a:lnTo>
                <a:pt x="252774" y="45720"/>
              </a:lnTo>
              <a:lnTo>
                <a:pt x="505548" y="45720"/>
              </a:lnTo>
            </a:path>
          </a:pathLst>
        </a:custGeom>
        <a:noFill/>
        <a:ln w="12700" cap="flat" cmpd="sng" algn="ctr">
          <a:solidFill>
            <a:schemeClr val="accent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497087" y="2016767"/>
        <a:ext cx="25277" cy="25277"/>
      </dsp:txXfrm>
    </dsp:sp>
    <dsp:sp modelId="{29A95ED8-10F9-4011-B2BB-FECDE2B76ACF}">
      <dsp:nvSpPr>
        <dsp:cNvPr id="0" name=""/>
        <dsp:cNvSpPr/>
      </dsp:nvSpPr>
      <dsp:spPr>
        <a:xfrm>
          <a:off x="1256952" y="632417"/>
          <a:ext cx="505548" cy="1399582"/>
        </a:xfrm>
        <a:custGeom>
          <a:avLst/>
          <a:gdLst/>
          <a:ahLst/>
          <a:cxnLst/>
          <a:rect l="0" t="0" r="0" b="0"/>
          <a:pathLst>
            <a:path>
              <a:moveTo>
                <a:pt x="0" y="1399582"/>
              </a:moveTo>
              <a:lnTo>
                <a:pt x="252774" y="1399582"/>
              </a:lnTo>
              <a:lnTo>
                <a:pt x="252774" y="0"/>
              </a:lnTo>
              <a:lnTo>
                <a:pt x="505548" y="0"/>
              </a:lnTo>
            </a:path>
          </a:pathLst>
        </a:custGeom>
        <a:noFill/>
        <a:ln w="12700" cap="flat" cmpd="sng" algn="ctr">
          <a:solidFill>
            <a:schemeClr val="accent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472524" y="1295006"/>
        <a:ext cx="74404" cy="74404"/>
      </dsp:txXfrm>
    </dsp:sp>
    <dsp:sp modelId="{63CDC373-165B-44DE-BE04-EA986392A6F7}">
      <dsp:nvSpPr>
        <dsp:cNvPr id="0" name=""/>
        <dsp:cNvSpPr/>
      </dsp:nvSpPr>
      <dsp:spPr>
        <a:xfrm rot="16200000">
          <a:off x="-1130959" y="1672120"/>
          <a:ext cx="4056066" cy="719758"/>
        </a:xfrm>
        <a:prstGeom prst="rect">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u-RU" sz="3600" kern="1200" dirty="0" smtClean="0">
              <a:solidFill>
                <a:schemeClr val="tx1"/>
              </a:solidFill>
            </a:rPr>
            <a:t>Себестоимость</a:t>
          </a:r>
          <a:endParaRPr lang="ru-RU" sz="3600" kern="1200" dirty="0">
            <a:solidFill>
              <a:schemeClr val="tx1"/>
            </a:solidFill>
          </a:endParaRPr>
        </a:p>
      </dsp:txBody>
      <dsp:txXfrm>
        <a:off x="-1130959" y="1672120"/>
        <a:ext cx="4056066" cy="719758"/>
      </dsp:txXfrm>
    </dsp:sp>
    <dsp:sp modelId="{AD3DB317-25F4-400B-AC5B-800B70EE7E83}">
      <dsp:nvSpPr>
        <dsp:cNvPr id="0" name=""/>
        <dsp:cNvSpPr/>
      </dsp:nvSpPr>
      <dsp:spPr>
        <a:xfrm>
          <a:off x="1762500" y="31551"/>
          <a:ext cx="6590426" cy="1201732"/>
        </a:xfrm>
        <a:prstGeom prst="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Производственный учет в разрезе объектов строительства. Учет незавершенного производства строительных работ</a:t>
          </a:r>
          <a:endParaRPr lang="ru-RU" sz="2000" b="1" kern="1200" dirty="0">
            <a:solidFill>
              <a:schemeClr val="tx1"/>
            </a:solidFill>
          </a:endParaRPr>
        </a:p>
      </dsp:txBody>
      <dsp:txXfrm>
        <a:off x="1762500" y="31551"/>
        <a:ext cx="6590426" cy="1201732"/>
      </dsp:txXfrm>
    </dsp:sp>
    <dsp:sp modelId="{E0DE750E-CF8F-4552-AC18-DD7966F6FFCF}">
      <dsp:nvSpPr>
        <dsp:cNvPr id="0" name=""/>
        <dsp:cNvSpPr/>
      </dsp:nvSpPr>
      <dsp:spPr>
        <a:xfrm>
          <a:off x="1762500" y="1425947"/>
          <a:ext cx="6590426" cy="1206919"/>
        </a:xfrm>
        <a:prstGeom prst="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Списание накладных затрат на эксплуатацию и обслуживание техники на затраты основного производства</a:t>
          </a:r>
          <a:endParaRPr lang="ru-RU" sz="2000" b="1" kern="1200" dirty="0">
            <a:solidFill>
              <a:schemeClr val="tx1"/>
            </a:solidFill>
          </a:endParaRPr>
        </a:p>
      </dsp:txBody>
      <dsp:txXfrm>
        <a:off x="1762500" y="1425947"/>
        <a:ext cx="6590426" cy="1206919"/>
      </dsp:txXfrm>
    </dsp:sp>
    <dsp:sp modelId="{DBC6261F-CD8A-4892-A174-EE1F450CBCF5}">
      <dsp:nvSpPr>
        <dsp:cNvPr id="0" name=""/>
        <dsp:cNvSpPr/>
      </dsp:nvSpPr>
      <dsp:spPr>
        <a:xfrm>
          <a:off x="1762500" y="2825529"/>
          <a:ext cx="6590426" cy="1206919"/>
        </a:xfrm>
        <a:prstGeom prst="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Отнесение на затраты производства амортизации спецодежды и инвентаря производственных рабочих</a:t>
          </a:r>
          <a:endParaRPr lang="ru-RU" sz="2000" b="1" kern="1200" dirty="0">
            <a:solidFill>
              <a:schemeClr val="tx1"/>
            </a:solidFill>
          </a:endParaRPr>
        </a:p>
      </dsp:txBody>
      <dsp:txXfrm>
        <a:off x="1762500" y="2825529"/>
        <a:ext cx="6590426" cy="120691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77202-979F-4EDD-821E-CAF68E1D125D}" type="datetimeFigureOut">
              <a:rPr lang="ru-RU" smtClean="0"/>
              <a:t>24.04.2025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3418-BC05-4180-A5A8-C56AC747E3B4}" type="slidenum">
              <a:rPr lang="ru-RU" smtClean="0"/>
              <a:t>‹#›</a:t>
            </a:fld>
            <a:endParaRPr lang="ru-RU"/>
          </a:p>
        </p:txBody>
      </p:sp>
    </p:spTree>
    <p:extLst>
      <p:ext uri="{BB962C8B-B14F-4D97-AF65-F5344CB8AC3E}">
        <p14:creationId xmlns:p14="http://schemas.microsoft.com/office/powerpoint/2010/main" val="78063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Продукт «1С-Рейтинг: Бухгалтерия строительной организации» </a:t>
            </a:r>
          </a:p>
          <a:p>
            <a:endParaRPr lang="ru-RU" altLang="ru-RU" b="1" smtClean="0"/>
          </a:p>
          <a:p>
            <a:r>
              <a:rPr lang="ru-RU" altLang="ru-RU" smtClean="0"/>
              <a:t>Данный продукт является дополнением к «1С: Бухгалтерия для Казахстана», и для его использования необходимо иметь приобретенный типовой продукт. Поставляется как готовый продукт.</a:t>
            </a:r>
          </a:p>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C97422-A65A-417B-9BC5-D3E5B1DFB4A9}" type="slidenum">
              <a:rPr lang="ru-RU" altLang="ru-RU" smtClean="0"/>
              <a:pPr/>
              <a:t>1</a:t>
            </a:fld>
            <a:endParaRPr lang="ru-RU" altLang="ru-RU" smtClean="0"/>
          </a:p>
        </p:txBody>
      </p:sp>
    </p:spTree>
    <p:extLst>
      <p:ext uri="{BB962C8B-B14F-4D97-AF65-F5344CB8AC3E}">
        <p14:creationId xmlns:p14="http://schemas.microsoft.com/office/powerpoint/2010/main" val="23183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10 Введение договоров по объектам строительства</a:t>
            </a:r>
            <a:endParaRPr lang="ru-RU" altLang="ru-RU" smtClean="0"/>
          </a:p>
          <a:p>
            <a:r>
              <a:rPr lang="ru-RU" altLang="ru-RU" smtClean="0"/>
              <a:t>Система позволяет вести для каждого объекта строительства один или несколько договоров с контрагентами. Для каждого договора, сформированного по объекту строительства, указываются дополнительные реквизиты, в т.ч. предназначенные для выставления счетов-фактур.</a:t>
            </a:r>
          </a:p>
          <a:p>
            <a:endParaRPr lang="ru-RU" alt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369F4C-C744-4DA8-93ED-557E4EEE6FBB}" type="slidenum">
              <a:rPr lang="ru-RU" altLang="ru-RU" smtClean="0"/>
              <a:pPr/>
              <a:t>10</a:t>
            </a:fld>
            <a:endParaRPr lang="ru-RU" altLang="ru-RU" smtClean="0"/>
          </a:p>
        </p:txBody>
      </p:sp>
    </p:spTree>
    <p:extLst>
      <p:ext uri="{BB962C8B-B14F-4D97-AF65-F5344CB8AC3E}">
        <p14:creationId xmlns:p14="http://schemas.microsoft.com/office/powerpoint/2010/main" val="122537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11 Анализ взаиморасчетов по строительным договорам.</a:t>
            </a:r>
            <a:endParaRPr lang="ru-RU" altLang="ru-RU" smtClean="0"/>
          </a:p>
          <a:p>
            <a:r>
              <a:rPr lang="ru-RU" altLang="ru-RU" smtClean="0"/>
              <a:t>При формировании бухгалтерских отчетов по счетам, имеющим, например, субконто «Договоры контрагентов» (для анализа взаиморасчетов) или «Номенклатурные группы» (для анализа производственных затрат), можно получить детализацию или отбор по объектам строительства и проектам при помощи вывода в отбор или группировки отчета вложенных полей данных субконто.</a:t>
            </a:r>
          </a:p>
          <a:p>
            <a:endParaRPr lang="ru-RU" altLang="ru-RU" smtClean="0"/>
          </a:p>
          <a:p>
            <a:r>
              <a:rPr lang="ru-RU" altLang="ru-RU" smtClean="0"/>
              <a:t>Это позволяет анализировать в разрезе объектов строительства данные по счетам, не имеющим напрямую субконто «Объекты строительства».</a:t>
            </a:r>
          </a:p>
          <a:p>
            <a:endParaRPr lang="ru-RU" altLang="ru-RU" smtClean="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49C57-F445-4337-8044-AA0195C41557}" type="slidenum">
              <a:rPr lang="ru-RU" altLang="ru-RU" smtClean="0"/>
              <a:pPr/>
              <a:t>11</a:t>
            </a:fld>
            <a:endParaRPr lang="ru-RU" altLang="ru-RU" smtClean="0"/>
          </a:p>
        </p:txBody>
      </p:sp>
    </p:spTree>
    <p:extLst>
      <p:ext uri="{BB962C8B-B14F-4D97-AF65-F5344CB8AC3E}">
        <p14:creationId xmlns:p14="http://schemas.microsoft.com/office/powerpoint/2010/main" val="226071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12 Договоры долевого финансирования</a:t>
            </a:r>
            <a:endParaRPr lang="ru-RU" altLang="ru-RU" smtClean="0"/>
          </a:p>
          <a:p>
            <a:r>
              <a:rPr lang="ru-RU" altLang="ru-RU" smtClean="0"/>
              <a:t>Для регистрации договора с дольщиком, определяющего финансирование дольщиком и передачу ему помещений в объекте строительства, в системе есть возможность создавать «Договора долевого финансирования». Для закрытия договора формируется «Акт приемки помещений» дольщиком с указанием помещений и суммы приемки СМР. </a:t>
            </a:r>
          </a:p>
          <a:p>
            <a:endParaRPr lang="ru-RU" altLang="ru-RU"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E8B7CE-2AE5-454A-9A69-567F887D7C22}" type="slidenum">
              <a:rPr lang="ru-RU" altLang="ru-RU" smtClean="0"/>
              <a:pPr/>
              <a:t>12</a:t>
            </a:fld>
            <a:endParaRPr lang="ru-RU" altLang="ru-RU" smtClean="0"/>
          </a:p>
        </p:txBody>
      </p:sp>
    </p:spTree>
    <p:extLst>
      <p:ext uri="{BB962C8B-B14F-4D97-AF65-F5344CB8AC3E}">
        <p14:creationId xmlns:p14="http://schemas.microsoft.com/office/powerpoint/2010/main" val="332914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13 Учет средств по источникам финансирования</a:t>
            </a:r>
            <a:endParaRPr lang="ru-RU" dirty="0" smtClean="0"/>
          </a:p>
          <a:p>
            <a:pPr>
              <a:defRPr/>
            </a:pPr>
            <a:r>
              <a:rPr lang="ru-RU" dirty="0" smtClean="0"/>
              <a:t>Учет финансирования включает следующие возможности:</a:t>
            </a:r>
          </a:p>
          <a:p>
            <a:pPr>
              <a:defRPr/>
            </a:pPr>
            <a:endParaRPr lang="ru-RU" dirty="0" smtClean="0"/>
          </a:p>
          <a:p>
            <a:pPr marL="228600" indent="-228600">
              <a:buFontTx/>
              <a:buAutoNum type="arabicPeriod"/>
              <a:defRPr/>
            </a:pPr>
            <a:r>
              <a:rPr lang="ru-RU" dirty="0" smtClean="0"/>
              <a:t>Формирование и учет исполнения планов финансирования. Ведение плана финансирования осуществляется при помощи специального документа. Его исполнение рассчитывается по данным банковских и кассовых документов;</a:t>
            </a:r>
          </a:p>
          <a:p>
            <a:pPr marL="228600" indent="-228600">
              <a:buFontTx/>
              <a:buAutoNum type="arabicPeriod"/>
              <a:defRPr/>
            </a:pPr>
            <a:r>
              <a:rPr lang="ru-RU" dirty="0" smtClean="0"/>
              <a:t>Учет средств по источникам финансирования;</a:t>
            </a:r>
          </a:p>
          <a:p>
            <a:pPr marL="228600" indent="-228600">
              <a:buFontTx/>
              <a:buAutoNum type="arabicPeriod"/>
              <a:defRPr/>
            </a:pPr>
            <a:r>
              <a:rPr lang="ru-RU" dirty="0" smtClean="0"/>
              <a:t>Учет договоров долевого финансирования строительства;</a:t>
            </a:r>
          </a:p>
          <a:p>
            <a:pPr marL="228600" indent="-228600">
              <a:buFontTx/>
              <a:buAutoNum type="arabicPeriod"/>
              <a:defRPr/>
            </a:pPr>
            <a:r>
              <a:rPr lang="ru-RU" dirty="0" smtClean="0"/>
              <a:t>Учет лимитов на капитальные затраты и содержание заказчика. Для отслеживания исполнения величины лимитов на основании понесенных по бух. учету затрат в системе присутствует отчет «Мониторинг исполнения лимитов на капитальные затраты и содержание заказчика».</a:t>
            </a:r>
          </a:p>
          <a:p>
            <a:pPr marL="228600" indent="-228600">
              <a:buFontTx/>
              <a:buAutoNum type="arabicPeriod"/>
              <a:defRPr/>
            </a:pPr>
            <a:endParaRPr lang="ru-RU" dirty="0" smtClean="0"/>
          </a:p>
          <a:p>
            <a:pPr marL="228600" indent="-228600">
              <a:buFontTx/>
              <a:buAutoNum type="arabicPeriod"/>
              <a:defRPr/>
            </a:pPr>
            <a:endParaRPr lang="ru-RU" dirty="0" smtClean="0"/>
          </a:p>
          <a:p>
            <a:pPr marL="228600" indent="-228600">
              <a:buFontTx/>
              <a:buAutoNum type="arabicPeriod"/>
              <a:defRPr/>
            </a:pPr>
            <a:endParaRPr lang="ru-RU" dirty="0" smtClean="0"/>
          </a:p>
          <a:p>
            <a:pPr>
              <a:defRPr/>
            </a:pPr>
            <a:endParaRPr lang="ru-RU" dirty="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98A6E0-9B71-4A63-81A3-69E4D6A79DFE}" type="slidenum">
              <a:rPr lang="ru-RU" altLang="ru-RU" smtClean="0"/>
              <a:pPr/>
              <a:t>13</a:t>
            </a:fld>
            <a:endParaRPr lang="ru-RU" altLang="ru-RU" smtClean="0"/>
          </a:p>
        </p:txBody>
      </p:sp>
    </p:spTree>
    <p:extLst>
      <p:ext uri="{BB962C8B-B14F-4D97-AF65-F5344CB8AC3E}">
        <p14:creationId xmlns:p14="http://schemas.microsoft.com/office/powerpoint/2010/main" val="157917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14</a:t>
            </a:r>
            <a:r>
              <a:rPr lang="ru-RU" altLang="ru-RU" smtClean="0"/>
              <a:t> </a:t>
            </a:r>
            <a:r>
              <a:rPr lang="ru-RU" altLang="ru-RU" b="1" smtClean="0"/>
              <a:t>Локальные сметы</a:t>
            </a:r>
            <a:endParaRPr lang="ru-RU" altLang="ru-RU" smtClean="0"/>
          </a:p>
          <a:p>
            <a:r>
              <a:rPr lang="ru-RU" altLang="ru-RU" smtClean="0"/>
              <a:t>Локальная смета является первичным сметным документом, на основании которого определяется сметная стоимость отдельных видов работ и затрат по строительству зданий и сооружений или по общеплощадочным работам по формам, утвержденным действующим законодательством Республики Казахстан. </a:t>
            </a:r>
          </a:p>
          <a:p>
            <a:r>
              <a:rPr lang="ru-RU" altLang="ru-RU" smtClean="0"/>
              <a:t>В конфигурации документ «Локальная смета» может быть создан вручную или загружен извне. </a:t>
            </a:r>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0D4251-3A2A-4C41-A3EA-C70459CFDC67}" type="slidenum">
              <a:rPr lang="ru-RU" altLang="ru-RU" smtClean="0"/>
              <a:pPr/>
              <a:t>14</a:t>
            </a:fld>
            <a:endParaRPr lang="ru-RU" altLang="ru-RU" smtClean="0"/>
          </a:p>
        </p:txBody>
      </p:sp>
    </p:spTree>
    <p:extLst>
      <p:ext uri="{BB962C8B-B14F-4D97-AF65-F5344CB8AC3E}">
        <p14:creationId xmlns:p14="http://schemas.microsoft.com/office/powerpoint/2010/main" val="67274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15</a:t>
            </a:r>
            <a:r>
              <a:rPr lang="ru-RU" altLang="ru-RU" smtClean="0"/>
              <a:t> </a:t>
            </a:r>
            <a:r>
              <a:rPr lang="ru-RU" altLang="ru-RU" b="1" smtClean="0"/>
              <a:t>Объемное планирование СМР</a:t>
            </a:r>
            <a:endParaRPr lang="ru-RU" altLang="ru-RU" smtClean="0"/>
          </a:p>
          <a:p>
            <a:r>
              <a:rPr lang="ru-RU" altLang="ru-RU" smtClean="0"/>
              <a:t>Для определения объемов планируемых работ в системе имеется документ «Определение объемов выполнения строительно-монтажных работ». Данный документ предназначен для регистрации объемного плана работ по объекту строительства на основании количества работ по договору и нормативных ресурсов. В качестве основных параметров указывается объект строительства, по которому планируются работы, а также заказчик и договор. На закладке «Работы» приводится список и стоимость СМР, подлежащих выполнению. В строке списка указывается работа, количество (объем), а также сумма ресурсов на весь объем работ. </a:t>
            </a:r>
          </a:p>
          <a:p>
            <a:endParaRPr lang="ru-RU" alt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93DD30-4595-4FF3-B35B-B5E087F9F9A1}" type="slidenum">
              <a:rPr lang="ru-RU" altLang="ru-RU" smtClean="0"/>
              <a:pPr/>
              <a:t>15</a:t>
            </a:fld>
            <a:endParaRPr lang="ru-RU" altLang="ru-RU" smtClean="0"/>
          </a:p>
        </p:txBody>
      </p:sp>
    </p:spTree>
    <p:extLst>
      <p:ext uri="{BB962C8B-B14F-4D97-AF65-F5344CB8AC3E}">
        <p14:creationId xmlns:p14="http://schemas.microsoft.com/office/powerpoint/2010/main" val="338022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16 Журнал производства работ</a:t>
            </a:r>
            <a:endParaRPr lang="ru-RU" dirty="0" smtClean="0"/>
          </a:p>
          <a:p>
            <a:pPr>
              <a:defRPr/>
            </a:pPr>
            <a:r>
              <a:rPr lang="ru-RU" dirty="0" smtClean="0"/>
              <a:t>Журнал производства работ отражает фактические объемы выполненных работ по объекту строительства и используется для:</a:t>
            </a:r>
          </a:p>
          <a:p>
            <a:pPr>
              <a:defRPr/>
            </a:pPr>
            <a:endParaRPr lang="ru-RU" dirty="0" smtClean="0"/>
          </a:p>
          <a:p>
            <a:pPr marL="228600" indent="-228600">
              <a:buFontTx/>
              <a:buAutoNum type="arabicPeriod"/>
              <a:defRPr/>
            </a:pPr>
            <a:r>
              <a:rPr lang="ru-RU" dirty="0" smtClean="0"/>
              <a:t>определения норм списания материалов на основании выполненных объемов работ при составлении журнала расхода материалов; </a:t>
            </a:r>
          </a:p>
          <a:p>
            <a:pPr marL="228600" indent="-228600">
              <a:buFontTx/>
              <a:buAutoNum type="arabicPeriod"/>
              <a:defRPr/>
            </a:pPr>
            <a:r>
              <a:rPr lang="ru-RU" dirty="0" smtClean="0"/>
              <a:t>последующего составления акта выполненных строительно-монтажных работ.</a:t>
            </a:r>
          </a:p>
          <a:p>
            <a:pPr marL="228600" indent="-228600">
              <a:buFontTx/>
              <a:buAutoNum type="arabicPeriod"/>
              <a:defRPr/>
            </a:pPr>
            <a:endParaRPr lang="ru-RU" dirty="0" smtClean="0"/>
          </a:p>
          <a:p>
            <a:pPr>
              <a:defRPr/>
            </a:pPr>
            <a:r>
              <a:rPr lang="ru-RU" dirty="0" smtClean="0"/>
              <a:t>Данный документ может заполняться как мастером на участке строительства, так и инженером ПТО. </a:t>
            </a:r>
          </a:p>
          <a:p>
            <a:pPr>
              <a:defRPr/>
            </a:pPr>
            <a:endParaRPr lang="ru-RU" dirty="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6C14DB-CF3C-4910-87E9-B1EB8DF88A69}" type="slidenum">
              <a:rPr lang="ru-RU" altLang="ru-RU" smtClean="0"/>
              <a:pPr/>
              <a:t>16</a:t>
            </a:fld>
            <a:endParaRPr lang="ru-RU" altLang="ru-RU" smtClean="0"/>
          </a:p>
        </p:txBody>
      </p:sp>
    </p:spTree>
    <p:extLst>
      <p:ext uri="{BB962C8B-B14F-4D97-AF65-F5344CB8AC3E}">
        <p14:creationId xmlns:p14="http://schemas.microsoft.com/office/powerpoint/2010/main" val="388022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17 Акт выполнения строительно-монтажных работ</a:t>
            </a:r>
            <a:endParaRPr lang="ru-RU" altLang="ru-RU" smtClean="0"/>
          </a:p>
          <a:p>
            <a:r>
              <a:rPr lang="ru-RU" altLang="ru-RU" smtClean="0"/>
              <a:t>Для отражения факта завершения очередного этапа СМР (для многоэтапных работ), либо полного завершения СМР на объекте строительства, в системе имеется документ «Акт выполнения СМР». На его основании для последующего отражения в бухгалтерском учете и формирования счета-фактуры формируется документ «Акт об оказании производственных услуг». «Акт выполнения СМР» может быть сформирован, как на основании «Журнала выполненных работ», так и вручную. </a:t>
            </a:r>
          </a:p>
          <a:p>
            <a:endParaRPr lang="ru-RU" alt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19E2B0-CBAA-4A1E-866C-D3FD6DC24359}" type="slidenum">
              <a:rPr lang="ru-RU" altLang="ru-RU" smtClean="0"/>
              <a:pPr/>
              <a:t>17</a:t>
            </a:fld>
            <a:endParaRPr lang="ru-RU" altLang="ru-RU" smtClean="0"/>
          </a:p>
        </p:txBody>
      </p:sp>
    </p:spTree>
    <p:extLst>
      <p:ext uri="{BB962C8B-B14F-4D97-AF65-F5344CB8AC3E}">
        <p14:creationId xmlns:p14="http://schemas.microsoft.com/office/powerpoint/2010/main" val="412199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18 Печатные формы актов выполнения СМР</a:t>
            </a:r>
            <a:endParaRPr lang="ru-RU" altLang="ru-RU" smtClean="0"/>
          </a:p>
          <a:p>
            <a:r>
              <a:rPr lang="ru-RU" altLang="ru-RU" smtClean="0"/>
              <a:t>Для удобства работы с заказчиком, техническим и авторским надзором по расчету за выполненные СМР в системе предусмотрена функция формирования печатных форм «Актов о выполнение СМР» КС-2, КС-3 и форм 1,2,3 по приказу Председателя Агентства Республики Казахстан по делам строительства и жилищно-коммунального хозяйства от 2 мая 2012 г. № 170. </a:t>
            </a:r>
          </a:p>
          <a:p>
            <a:endParaRPr lang="ru-RU" alt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494698-B699-4515-A392-E5AF31106750}" type="slidenum">
              <a:rPr lang="ru-RU" altLang="ru-RU" smtClean="0"/>
              <a:pPr/>
              <a:t>18</a:t>
            </a:fld>
            <a:endParaRPr lang="ru-RU" altLang="ru-RU" smtClean="0"/>
          </a:p>
        </p:txBody>
      </p:sp>
    </p:spTree>
    <p:extLst>
      <p:ext uri="{BB962C8B-B14F-4D97-AF65-F5344CB8AC3E}">
        <p14:creationId xmlns:p14="http://schemas.microsoft.com/office/powerpoint/2010/main" val="2541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19 Журнал расхода материалов (М-29)</a:t>
            </a:r>
            <a:endParaRPr lang="ru-RU" altLang="ru-RU" smtClean="0"/>
          </a:p>
          <a:p>
            <a:r>
              <a:rPr lang="ru-RU" altLang="ru-RU" smtClean="0"/>
              <a:t>Для расчета расхода материалов в разрезе объектов строительства, определения объема материалов, включаемых в акты выполненных СМР, а также использования этой информации для последующего отражения списания в бух. учете в системе присутствует документ «Журнал расхода материалов М-29».  В системе есть возможность автоматического формирования данного документа на основании данных «Журналов производства работ» или на основании данных ордерного сказала по списанию материалов. Данный документ является связующим звеном между оперативным и бухгалтерским учетом материальных затрат на проведение СМР.</a:t>
            </a:r>
          </a:p>
          <a:p>
            <a:endParaRPr lang="ru-RU" altLang="ru-RU" smtClean="0"/>
          </a:p>
        </p:txBody>
      </p:sp>
      <p:sp>
        <p:nvSpPr>
          <p:cNvPr id="522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BBC4D2-76F5-4DB3-B49F-3647BCDBD6C3}" type="slidenum">
              <a:rPr lang="ru-RU" altLang="ru-RU" smtClean="0"/>
              <a:pPr/>
              <a:t>19</a:t>
            </a:fld>
            <a:endParaRPr lang="ru-RU" altLang="ru-RU" smtClean="0"/>
          </a:p>
        </p:txBody>
      </p:sp>
    </p:spTree>
    <p:extLst>
      <p:ext uri="{BB962C8B-B14F-4D97-AF65-F5344CB8AC3E}">
        <p14:creationId xmlns:p14="http://schemas.microsoft.com/office/powerpoint/2010/main" val="141980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ru-RU" b="1" dirty="0" smtClean="0"/>
              <a:t>Слайд 2 Основные функции продукта.</a:t>
            </a:r>
            <a:endParaRPr lang="ru-RU" dirty="0" smtClean="0"/>
          </a:p>
          <a:p>
            <a:pPr>
              <a:defRPr/>
            </a:pPr>
            <a:r>
              <a:rPr lang="ru-RU" dirty="0" smtClean="0"/>
              <a:t>Целью создания данного продукта в первую очередь является автоматизация учета строительных организаций, так как продукт «1С: Бухгалтерия для Казахстана» не учитывает всю специфику, нюансы и тонкости учета, которые требуются в компаниях данной отрасли. </a:t>
            </a:r>
          </a:p>
          <a:p>
            <a:pPr>
              <a:defRPr/>
            </a:pPr>
            <a:endParaRPr lang="ru-RU" dirty="0" smtClean="0"/>
          </a:p>
          <a:p>
            <a:pPr>
              <a:defRPr/>
            </a:pPr>
            <a:r>
              <a:rPr lang="ru-RU" dirty="0" smtClean="0"/>
              <a:t>В продукте решены следующие задачи по автоматизации работы строительной организации:</a:t>
            </a:r>
          </a:p>
          <a:p>
            <a:pPr>
              <a:defRPr/>
            </a:pPr>
            <a:endParaRPr lang="ru-RU" dirty="0" smtClean="0"/>
          </a:p>
          <a:p>
            <a:pPr marL="228600" indent="-228600">
              <a:buFontTx/>
              <a:buAutoNum type="arabicPeriod"/>
              <a:defRPr/>
            </a:pPr>
            <a:r>
              <a:rPr lang="ru-RU" dirty="0" smtClean="0"/>
              <a:t>Планирование и учет выполнения СМР, в разрезе как объектов строительства т.е. отдельных участков строительства, так и проектов, т.е. комплексных строек. Блок планирования СМР может использоваться как для самостоятельного решения несложных сметных задач, так и для обмена со сметными программами, для последующего ведения учета выполненных СМР. </a:t>
            </a:r>
          </a:p>
          <a:p>
            <a:pPr marL="228600" indent="-228600">
              <a:buFontTx/>
              <a:buAutoNum type="arabicPeriod"/>
              <a:defRPr/>
            </a:pPr>
            <a:r>
              <a:rPr lang="ru-RU" dirty="0" smtClean="0"/>
              <a:t>Учет всех затрат в разрезе объектов строительства, а также в разрезе производственных подразделений, с возможностью расчета фактической себестоимости выполняемых работ, для дальнейшего анализа.</a:t>
            </a:r>
          </a:p>
          <a:p>
            <a:pPr marL="228600" indent="-228600">
              <a:buFontTx/>
              <a:buAutoNum type="arabicPeriod"/>
              <a:defRPr/>
            </a:pPr>
            <a:r>
              <a:rPr lang="ru-RU" dirty="0" smtClean="0"/>
              <a:t>Учет ТМЗ в данном прикладном решении был расширен, связи с тем, что использование только бухгалтерского учета не позволяет в полной мере отразить движение материалов по объектам строительства, определить, какие материалы и в каком количестве были использованы на тот или иной вид СМР. Также имеется возможность учета спецодежды и строительного инвентаря. </a:t>
            </a:r>
          </a:p>
          <a:p>
            <a:pPr marL="228600" indent="-228600">
              <a:buFontTx/>
              <a:buAutoNum type="arabicPeriod"/>
              <a:defRPr/>
            </a:pPr>
            <a:r>
              <a:rPr lang="ru-RU" dirty="0" smtClean="0"/>
              <a:t>Следующая задача которая реализована в данном прикладном решении – это специфический расчет заработной платы в компаниях, предоставляющих услуги строительства. В связи с тем, что на предприятиях требуется оплата различных сверхнормативных работ, простоев, ведение табелей или сдельных нарядов. А так же учет затрат на выплату заработной платы механизаторов исходя из путевых листов и рапортов, отражающих фактическое время выполнения работ с использованием машин и механизмов. </a:t>
            </a:r>
          </a:p>
          <a:p>
            <a:pPr marL="228600" indent="-228600">
              <a:buFontTx/>
              <a:buAutoNum type="arabicPeriod"/>
              <a:defRPr/>
            </a:pPr>
            <a:endParaRPr lang="ru-RU" dirty="0" smtClean="0"/>
          </a:p>
          <a:p>
            <a:pPr eaLnBrk="1" hangingPunct="1">
              <a:spcBef>
                <a:spcPct val="0"/>
              </a:spcBef>
              <a:defRPr/>
            </a:pPr>
            <a:endParaRPr lang="ru-RU" altLang="ru-RU" dirty="0"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F46F2A-AF56-439A-A635-35D2481376B0}" type="slidenum">
              <a:rPr lang="ru-RU" altLang="ru-RU" smtClean="0"/>
              <a:pPr/>
              <a:t>2</a:t>
            </a:fld>
            <a:endParaRPr lang="ru-RU" altLang="ru-RU" smtClean="0"/>
          </a:p>
        </p:txBody>
      </p:sp>
    </p:spTree>
    <p:extLst>
      <p:ext uri="{BB962C8B-B14F-4D97-AF65-F5344CB8AC3E}">
        <p14:creationId xmlns:p14="http://schemas.microsoft.com/office/powerpoint/2010/main" val="3613513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20 Документ Путевой Лист </a:t>
            </a:r>
            <a:endParaRPr lang="ru-RU" dirty="0" smtClean="0"/>
          </a:p>
          <a:p>
            <a:pPr>
              <a:defRPr/>
            </a:pPr>
            <a:r>
              <a:rPr lang="ru-RU" dirty="0" smtClean="0"/>
              <a:t>Документ «Путевой лист» предназначен для:</a:t>
            </a:r>
          </a:p>
          <a:p>
            <a:pPr>
              <a:defRPr/>
            </a:pPr>
            <a:endParaRPr lang="ru-RU" dirty="0" smtClean="0"/>
          </a:p>
          <a:p>
            <a:pPr marL="228600" indent="-228600">
              <a:buFontTx/>
              <a:buAutoNum type="arabicPeriod"/>
              <a:defRPr/>
            </a:pPr>
            <a:r>
              <a:rPr lang="ru-RU" dirty="0" smtClean="0"/>
              <a:t>Для регистрации в учетной системе и печати путевых листов по спецтехнике;</a:t>
            </a:r>
          </a:p>
          <a:p>
            <a:pPr marL="228600" indent="-228600">
              <a:buFontTx/>
              <a:buAutoNum type="arabicPeriod"/>
              <a:defRPr/>
            </a:pPr>
            <a:r>
              <a:rPr lang="ru-RU" dirty="0" smtClean="0"/>
              <a:t>Расчета нормы расхода ГСМ и отражения рассчитанного количества для последующего списания в складском учете и анализа в специализированных отчетах; </a:t>
            </a:r>
          </a:p>
          <a:p>
            <a:pPr marL="228600" indent="-228600">
              <a:buFontTx/>
              <a:buAutoNum type="arabicPeriod"/>
              <a:defRPr/>
            </a:pPr>
            <a:r>
              <a:rPr lang="ru-RU" dirty="0" smtClean="0"/>
              <a:t>Регистрации выполненных работ (объема выработки) транспортных средств;</a:t>
            </a:r>
          </a:p>
          <a:p>
            <a:pPr marL="228600" indent="-228600">
              <a:buFontTx/>
              <a:buAutoNum type="arabicPeriod"/>
              <a:defRPr/>
            </a:pPr>
            <a:r>
              <a:rPr lang="ru-RU" dirty="0" smtClean="0"/>
              <a:t>Регистрации отработанного водителями времени.</a:t>
            </a:r>
          </a:p>
          <a:p>
            <a:pPr marL="228600" indent="-228600">
              <a:buFontTx/>
              <a:buAutoNum type="arabicPeriod"/>
              <a:defRPr/>
            </a:pPr>
            <a:endParaRPr lang="ru-RU" dirty="0" smtClean="0"/>
          </a:p>
          <a:p>
            <a:pPr>
              <a:defRPr/>
            </a:pPr>
            <a:r>
              <a:rPr lang="ru-RU" dirty="0" smtClean="0"/>
              <a:t>У данного документа указывается состояние (создан, получен, закрыт). Регистрация выработки машины и водителя в регистрах системы производится только по путевым листам с состоянием «Закрыт». </a:t>
            </a:r>
          </a:p>
          <a:p>
            <a:pPr>
              <a:defRPr/>
            </a:pPr>
            <a:endParaRPr lang="ru-RU" dirty="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722A7F-4B55-4831-B034-CAE3CA0E2151}" type="slidenum">
              <a:rPr lang="ru-RU" altLang="ru-RU" smtClean="0"/>
              <a:pPr/>
              <a:t>20</a:t>
            </a:fld>
            <a:endParaRPr lang="ru-RU" altLang="ru-RU" smtClean="0"/>
          </a:p>
        </p:txBody>
      </p:sp>
    </p:spTree>
    <p:extLst>
      <p:ext uri="{BB962C8B-B14F-4D97-AF65-F5344CB8AC3E}">
        <p14:creationId xmlns:p14="http://schemas.microsoft.com/office/powerpoint/2010/main" val="285842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21 Рапорт о работе строительного механизма</a:t>
            </a:r>
            <a:endParaRPr lang="ru-RU" altLang="ru-RU" smtClean="0"/>
          </a:p>
          <a:p>
            <a:r>
              <a:rPr lang="ru-RU" altLang="ru-RU" smtClean="0"/>
              <a:t>Для отражения в системе выполнения работ строительных механизмов не на автомобильном ходу, в системе имеется документ «Рапорт о работе строительного механизма», в данном документе указывается наименование строительного механизма, бригада получившая наряд-рапорт, месяц выполнения работ и интервал дат в пределах месяца. При помощи данного документа, также можно определить время, отработанное механизатором, для последующего расчета заработной платы. </a:t>
            </a:r>
          </a:p>
          <a:p>
            <a:endParaRPr lang="ru-RU" alt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57B397-616D-4D8F-BC12-9A6B36DCC112}" type="slidenum">
              <a:rPr lang="ru-RU" altLang="ru-RU" smtClean="0"/>
              <a:pPr/>
              <a:t>21</a:t>
            </a:fld>
            <a:endParaRPr lang="ru-RU" altLang="ru-RU" smtClean="0"/>
          </a:p>
        </p:txBody>
      </p:sp>
    </p:spTree>
    <p:extLst>
      <p:ext uri="{BB962C8B-B14F-4D97-AF65-F5344CB8AC3E}">
        <p14:creationId xmlns:p14="http://schemas.microsoft.com/office/powerpoint/2010/main" val="104074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22 Табель учета рабочего времени </a:t>
            </a:r>
            <a:endParaRPr lang="ru-RU" altLang="ru-RU" smtClean="0"/>
          </a:p>
          <a:p>
            <a:r>
              <a:rPr lang="ru-RU" altLang="ru-RU" smtClean="0"/>
              <a:t>Документ «Табель учета рабочего времени» предназначен для регистрации фактически отработанного времени сотрудниками организации. В зависимости от настроек учета, может применяться как сплошное, так и выборочное ведение табеля по сотрудникам. На закладке «Табель» вводится список сотрудников, для которых заполняется отработанное время. Также, в зависимости от детализации табеля, колонки табеля будут детализированы по дням, либо сводно за период. </a:t>
            </a:r>
          </a:p>
          <a:p>
            <a:endParaRPr lang="ru-RU" alt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D966CB-D368-491C-9753-B0F55E3E7D0A}" type="slidenum">
              <a:rPr lang="ru-RU" altLang="ru-RU" smtClean="0"/>
              <a:pPr/>
              <a:t>22</a:t>
            </a:fld>
            <a:endParaRPr lang="ru-RU" altLang="ru-RU" smtClean="0"/>
          </a:p>
        </p:txBody>
      </p:sp>
    </p:spTree>
    <p:extLst>
      <p:ext uri="{BB962C8B-B14F-4D97-AF65-F5344CB8AC3E}">
        <p14:creationId xmlns:p14="http://schemas.microsoft.com/office/powerpoint/2010/main" val="365869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23 Сдельный наряд на выполнения работ  </a:t>
            </a:r>
            <a:endParaRPr lang="ru-RU" altLang="ru-RU" smtClean="0"/>
          </a:p>
          <a:p>
            <a:r>
              <a:rPr lang="ru-RU" altLang="ru-RU" smtClean="0"/>
              <a:t>Документ «Сдельный наряд на выполненные работы» предназначен для планирования и учета выполнения строительно-монтажных работ, а также для расчета сдельной оплаты сотрудникам по результатам выполнения работ. Данный документ может быть выписан как на бригаду, так и на отдельного сотрудника. Помимо обычного сдельного наряда в системе формируются аккордные наряды, позволяющие рассчитывать премию за досрочное выполнение работ. Обычный сдельный наряд может формироваться в рамках аккордного наряда для промежуточного расчета за очередной этап работ. </a:t>
            </a:r>
          </a:p>
          <a:p>
            <a:endParaRPr lang="ru-RU" altLang="ru-RU" smtClean="0"/>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B51567-A1BB-43D3-94B7-D6EA16A0BD76}" type="slidenum">
              <a:rPr lang="ru-RU" altLang="ru-RU" smtClean="0"/>
              <a:pPr/>
              <a:t>23</a:t>
            </a:fld>
            <a:endParaRPr lang="ru-RU" altLang="ru-RU" smtClean="0"/>
          </a:p>
        </p:txBody>
      </p:sp>
    </p:spTree>
    <p:extLst>
      <p:ext uri="{BB962C8B-B14F-4D97-AF65-F5344CB8AC3E}">
        <p14:creationId xmlns:p14="http://schemas.microsoft.com/office/powerpoint/2010/main" val="400902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Вопросы по возможностям данного продукта, использованию и планам по развитию, можно направлять на линию консультаций по адресу </a:t>
            </a:r>
            <a:r>
              <a:rPr lang="ru-RU" altLang="ru-RU" b="1" smtClean="0"/>
              <a:t>build@1c-rating.kz</a:t>
            </a:r>
          </a:p>
          <a:p>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DA0D83-EA0B-438E-80D5-98195C8F5800}" type="slidenum">
              <a:rPr lang="ru-RU" altLang="ru-RU" smtClean="0"/>
              <a:pPr/>
              <a:t>24</a:t>
            </a:fld>
            <a:endParaRPr lang="ru-RU" altLang="ru-RU" smtClean="0"/>
          </a:p>
        </p:txBody>
      </p:sp>
    </p:spTree>
    <p:extLst>
      <p:ext uri="{BB962C8B-B14F-4D97-AF65-F5344CB8AC3E}">
        <p14:creationId xmlns:p14="http://schemas.microsoft.com/office/powerpoint/2010/main" val="218445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3 Основные возможности</a:t>
            </a:r>
            <a:endParaRPr lang="ru-RU" dirty="0" smtClean="0"/>
          </a:p>
          <a:p>
            <a:pPr>
              <a:defRPr/>
            </a:pPr>
            <a:r>
              <a:rPr lang="ru-RU" dirty="0" smtClean="0"/>
              <a:t>Рассмотрим основные возможности. Во-первых, данное прикладное решение может использоваться всеми участниками инвестиционно-строительной деятельности: заказчиками, инвесторами, генеральными подрядчиками и субподрядчиками. </a:t>
            </a:r>
          </a:p>
          <a:p>
            <a:pPr>
              <a:defRPr/>
            </a:pPr>
            <a:endParaRPr lang="ru-RU" dirty="0" smtClean="0"/>
          </a:p>
          <a:p>
            <a:pPr marL="228600" indent="-228600">
              <a:buFontTx/>
              <a:buAutoNum type="arabicPeriod"/>
              <a:defRPr/>
            </a:pPr>
            <a:r>
              <a:rPr lang="ru-RU" dirty="0" smtClean="0"/>
              <a:t>Система позволяет вести учет выполненных работ, при помощи специальных документов, для дальнейшего выставления актов по выполненным работам с определением суммы выполненных работ, на определенном этапе строительства или за период. </a:t>
            </a:r>
          </a:p>
          <a:p>
            <a:pPr marL="228600" indent="-228600">
              <a:buFontTx/>
              <a:buAutoNum type="arabicPeriod"/>
              <a:defRPr/>
            </a:pPr>
            <a:r>
              <a:rPr lang="ru-RU" dirty="0" smtClean="0"/>
              <a:t>Система позволяет вести учет спецодежды и оборудования с разноской затрат по амортизации на объекты строительства. Присутствует возможность как амортизации линейным способом по данным средствам, так и производственным, в зависимости от количества оборотов в ходе строительства. </a:t>
            </a:r>
          </a:p>
          <a:p>
            <a:pPr marL="228600" indent="-228600">
              <a:buFontTx/>
              <a:buAutoNum type="arabicPeriod"/>
              <a:defRPr/>
            </a:pPr>
            <a:r>
              <a:rPr lang="ru-RU" dirty="0" smtClean="0"/>
              <a:t>Затем имеется возможность ведения оперативного учета по движению материалов между участками строительства и складами организации. Это позволяет определить, на каком объекте были использованы материалы, и для выполнения каких СМР. </a:t>
            </a:r>
          </a:p>
          <a:p>
            <a:pPr marL="228600" indent="-228600">
              <a:buFontTx/>
              <a:buAutoNum type="arabicPeriod"/>
              <a:defRPr/>
            </a:pPr>
            <a:r>
              <a:rPr lang="ru-RU" dirty="0" smtClean="0"/>
              <a:t>Далее имеется возможность учета технического оснащения строительных участков. На основании запланированных объемов работ, система позволяет создавать путевые листы и рапорты о работе спецтехники для дальнейшего отображения количества отработанного времени техники, машинистов и для определения объемов списываемого ГСМ.</a:t>
            </a:r>
          </a:p>
          <a:p>
            <a:pPr marL="228600" indent="-228600">
              <a:buFontTx/>
              <a:buAutoNum type="arabicPeriod"/>
              <a:defRPr/>
            </a:pPr>
            <a:r>
              <a:rPr lang="ru-RU" dirty="0" smtClean="0"/>
              <a:t>Система позволяет анализировать взаиморасчеты по СМР как на уровне заказчик/подрядчик, так и генподрядчик/субподрядчик. </a:t>
            </a:r>
          </a:p>
          <a:p>
            <a:pPr marL="228600" indent="-228600">
              <a:buFontTx/>
              <a:buAutoNum type="arabicPeriod"/>
              <a:defRPr/>
            </a:pPr>
            <a:r>
              <a:rPr lang="ru-RU" dirty="0" smtClean="0"/>
              <a:t>Также имеется возможность учета финансирования объектов строительства, через исполнение планов финансирования. Для компаний-заказчиков строительства имеется возможность учета долевого строительства. </a:t>
            </a:r>
          </a:p>
          <a:p>
            <a:pPr marL="228600" indent="-228600">
              <a:buFontTx/>
              <a:buAutoNum type="arabicPeriod"/>
              <a:defRPr/>
            </a:pPr>
            <a:endParaRPr lang="ru-RU" dirty="0" smtClean="0"/>
          </a:p>
          <a:p>
            <a:pPr marL="228600" indent="-228600">
              <a:buFontTx/>
              <a:buAutoNum type="arabicPeriod"/>
              <a:defRPr/>
            </a:pPr>
            <a:endParaRPr lang="ru-RU" dirty="0" smtClean="0"/>
          </a:p>
          <a:p>
            <a:pPr>
              <a:defRPr/>
            </a:pPr>
            <a:endParaRPr lang="ru-RU" dirty="0"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439562-C8FC-4EEE-B3AC-5B2A2A62C401}" type="slidenum">
              <a:rPr lang="ru-RU" altLang="ru-RU" smtClean="0"/>
              <a:pPr/>
              <a:t>3</a:t>
            </a:fld>
            <a:endParaRPr lang="ru-RU" altLang="ru-RU" smtClean="0"/>
          </a:p>
        </p:txBody>
      </p:sp>
    </p:spTree>
    <p:extLst>
      <p:ext uri="{BB962C8B-B14F-4D97-AF65-F5344CB8AC3E}">
        <p14:creationId xmlns:p14="http://schemas.microsoft.com/office/powerpoint/2010/main" val="208278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4 Учет рабочего времени  </a:t>
            </a:r>
            <a:endParaRPr lang="ru-RU" dirty="0" smtClean="0"/>
          </a:p>
          <a:p>
            <a:pPr>
              <a:defRPr/>
            </a:pPr>
            <a:r>
              <a:rPr lang="ru-RU" dirty="0" smtClean="0"/>
              <a:t>Перейдем к более детальному рассмотрению возможностей данного продукта. Начнем с учета рабочего времени и расчета заработной платы. Данная подсистема предоставляет возможности:</a:t>
            </a:r>
          </a:p>
          <a:p>
            <a:pPr>
              <a:defRPr/>
            </a:pPr>
            <a:endParaRPr lang="ru-RU" dirty="0" smtClean="0"/>
          </a:p>
          <a:p>
            <a:pPr marL="228600" indent="-228600">
              <a:buFontTx/>
              <a:buAutoNum type="arabicPeriod"/>
              <a:defRPr/>
            </a:pPr>
            <a:r>
              <a:rPr lang="ru-RU" dirty="0" smtClean="0"/>
              <a:t>Во-первых, учет работ сотрудников в разрезе объектов строительства. Система позволяет указать какой сотрудник, из какого подразделения задействован на объекте строительства. При этом присутствует возможность настройки графиков работ и ведение табелей учета рабочего времени.  </a:t>
            </a:r>
          </a:p>
          <a:p>
            <a:pPr marL="228600" indent="-228600">
              <a:buFontTx/>
              <a:buAutoNum type="arabicPeriod"/>
              <a:defRPr/>
            </a:pPr>
            <a:r>
              <a:rPr lang="ru-RU" dirty="0" smtClean="0"/>
              <a:t>Во-вторых, система позволяет вести учет отработанного времени механизаторов и водителей спецтехники на основании первичных документов – «Путевых листов» и т.д.</a:t>
            </a:r>
          </a:p>
          <a:p>
            <a:pPr marL="228600" indent="-228600">
              <a:buFontTx/>
              <a:buAutoNum type="arabicPeriod"/>
              <a:defRPr/>
            </a:pPr>
            <a:r>
              <a:rPr lang="ru-RU" dirty="0" smtClean="0"/>
              <a:t>Затем, есть возможность учета выполнения работ по сдельным и аккордным нарядам, что часто используется в строительных организациях. Возможно закрытие аккордных нарядов как частями, при выполнении какого-то этапа работ, так и полностью, с расчетом премирования за досрочное выполнение.</a:t>
            </a:r>
          </a:p>
          <a:p>
            <a:pPr marL="228600" indent="-228600">
              <a:buFontTx/>
              <a:buAutoNum type="arabicPeriod"/>
              <a:defRPr/>
            </a:pPr>
            <a:r>
              <a:rPr lang="ru-RU" dirty="0" smtClean="0"/>
              <a:t>Возможность производить расчет оплаты, исходя из тарифных разрядов работников, начислять доплаты, например:  за разъездной характер      деятельности, за работы на высоте и другие специфические строительные виды доплат. </a:t>
            </a:r>
          </a:p>
          <a:p>
            <a:pPr marL="228600" indent="-228600">
              <a:buFontTx/>
              <a:buAutoNum type="arabicPeriod"/>
              <a:defRPr/>
            </a:pPr>
            <a:r>
              <a:rPr lang="ru-RU" dirty="0" smtClean="0"/>
              <a:t>А так же, расчет и выплата различных налогов и отчислений, с разделением их по объектам строительства. </a:t>
            </a:r>
          </a:p>
          <a:p>
            <a:pPr marL="228600" indent="-228600">
              <a:buFontTx/>
              <a:buAutoNum type="arabicPeriod"/>
              <a:defRPr/>
            </a:pPr>
            <a:endParaRPr lang="ru-RU" dirty="0" smtClean="0"/>
          </a:p>
          <a:p>
            <a:pPr marL="228600" indent="-228600">
              <a:buFontTx/>
              <a:buAutoNum type="arabicPeriod"/>
              <a:defRPr/>
            </a:pPr>
            <a:endParaRPr lang="ru-RU" dirty="0" smtClean="0"/>
          </a:p>
          <a:p>
            <a:pPr>
              <a:defRPr/>
            </a:pPr>
            <a:endParaRPr lang="ru-RU" dirty="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32BC3E-9AB3-428E-A9B3-909C2469AF7C}" type="slidenum">
              <a:rPr lang="ru-RU" altLang="ru-RU" smtClean="0"/>
              <a:pPr/>
              <a:t>4</a:t>
            </a:fld>
            <a:endParaRPr lang="ru-RU" altLang="ru-RU" smtClean="0"/>
          </a:p>
        </p:txBody>
      </p:sp>
    </p:spTree>
    <p:extLst>
      <p:ext uri="{BB962C8B-B14F-4D97-AF65-F5344CB8AC3E}">
        <p14:creationId xmlns:p14="http://schemas.microsoft.com/office/powerpoint/2010/main" val="37766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ru-RU" b="1" dirty="0" smtClean="0"/>
              <a:t>Слайд 5 Учет материальных запасов</a:t>
            </a:r>
            <a:endParaRPr lang="ru-RU" dirty="0" smtClean="0"/>
          </a:p>
          <a:p>
            <a:pPr>
              <a:defRPr/>
            </a:pPr>
            <a:r>
              <a:rPr lang="ru-RU" dirty="0" smtClean="0"/>
              <a:t>Перейдем к учету материальных запасов, используемых при проведении работ, и напрямую влияющих на себестоимость выполненных СМР.  </a:t>
            </a:r>
          </a:p>
          <a:p>
            <a:pPr>
              <a:defRPr/>
            </a:pPr>
            <a:endParaRPr lang="ru-RU" dirty="0" smtClean="0"/>
          </a:p>
          <a:p>
            <a:pPr marL="228600" indent="-228600">
              <a:buFontTx/>
              <a:buAutoNum type="arabicPeriod"/>
              <a:defRPr/>
            </a:pPr>
            <a:r>
              <a:rPr lang="ru-RU" dirty="0" smtClean="0"/>
              <a:t>Бухгалтерские операции списания ТМЗ и использования их в производстве ведутся в разрезе объектов строительства. Имеется возможность формирования бухгалтерских операций списания ТМЗ по данным оперативного учета (ордерного склада).</a:t>
            </a:r>
          </a:p>
          <a:p>
            <a:pPr marL="228600" indent="-228600">
              <a:buFontTx/>
              <a:buAutoNum type="arabicPeriod"/>
              <a:defRPr/>
            </a:pPr>
            <a:r>
              <a:rPr lang="ru-RU" dirty="0" smtClean="0"/>
              <a:t>Система позволяет вести учет выданной в эксплуатацию, возвращенной или списанной спецодежды и инвентаря. А также, производить расчет амортизационных отчислений как линейным способом в течение определенного срока, так и производственным, в зависимости от количества оборотов материалов в строительстве за период. </a:t>
            </a:r>
          </a:p>
          <a:p>
            <a:pPr marL="228600" indent="-228600">
              <a:buFontTx/>
              <a:buAutoNum type="arabicPeriod"/>
              <a:defRPr/>
            </a:pPr>
            <a:r>
              <a:rPr lang="ru-RU" dirty="0" smtClean="0"/>
              <a:t>Для оперативного учета движения материалов между участками строительства и складами в данном продукте имеется подсистема «Ордерный склад». Данное решение позволяет обеспечить прозрачность использования ТМЗ на строительных участках, повысить точность информации по использованию ТМЗ на выполнение строительно-монтажных работ по объектам строительства.</a:t>
            </a:r>
          </a:p>
          <a:p>
            <a:pPr marL="228600" indent="-228600">
              <a:buFontTx/>
              <a:buAutoNum type="arabicPeriod"/>
              <a:defRPr/>
            </a:pPr>
            <a:endParaRPr lang="ru-RU" dirty="0" smtClean="0"/>
          </a:p>
          <a:p>
            <a:pPr eaLnBrk="1" hangingPunct="1">
              <a:spcBef>
                <a:spcPct val="0"/>
              </a:spcBef>
              <a:defRPr/>
            </a:pPr>
            <a:endParaRPr lang="ru-RU" altLang="ru-RU" dirty="0"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8D7D81-A367-4B24-A2DD-B2CB1A376315}" type="slidenum">
              <a:rPr lang="ru-RU" altLang="ru-RU" smtClean="0"/>
              <a:pPr/>
              <a:t>5</a:t>
            </a:fld>
            <a:endParaRPr lang="ru-RU" altLang="ru-RU" smtClean="0"/>
          </a:p>
        </p:txBody>
      </p:sp>
    </p:spTree>
    <p:extLst>
      <p:ext uri="{BB962C8B-B14F-4D97-AF65-F5344CB8AC3E}">
        <p14:creationId xmlns:p14="http://schemas.microsoft.com/office/powerpoint/2010/main" val="84462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6 Ордерный склад </a:t>
            </a:r>
            <a:endParaRPr lang="ru-RU" dirty="0" smtClean="0"/>
          </a:p>
          <a:p>
            <a:pPr>
              <a:defRPr/>
            </a:pPr>
            <a:r>
              <a:rPr lang="ru-RU" dirty="0" smtClean="0"/>
              <a:t>Ордерный склад - это отдельный блок продукта, позволяющий вести оперативный учет остатков ТМЗ на складах организации, участках, выданных в подотчет материально-ответственным лицам и т.д.</a:t>
            </a:r>
          </a:p>
          <a:p>
            <a:pPr>
              <a:defRPr/>
            </a:pPr>
            <a:endParaRPr lang="ru-RU" dirty="0" smtClean="0"/>
          </a:p>
          <a:p>
            <a:pPr>
              <a:defRPr/>
            </a:pPr>
            <a:r>
              <a:rPr lang="ru-RU" dirty="0" smtClean="0"/>
              <a:t>Ордерная схема предполагает в общем случае:</a:t>
            </a:r>
          </a:p>
          <a:p>
            <a:pPr>
              <a:defRPr/>
            </a:pPr>
            <a:endParaRPr lang="ru-RU" dirty="0" smtClean="0"/>
          </a:p>
          <a:p>
            <a:pPr marL="228600" indent="-228600">
              <a:buFontTx/>
              <a:buAutoNum type="arabicPeriod"/>
              <a:defRPr/>
            </a:pPr>
            <a:r>
              <a:rPr lang="ru-RU" dirty="0" smtClean="0"/>
              <a:t>Оформление поступлений и использования товаров на ордерном складе по факту получения, при этом финансовые документы могут быть получены позднее; </a:t>
            </a:r>
          </a:p>
          <a:p>
            <a:pPr marL="228600" indent="-228600">
              <a:buFontTx/>
              <a:buAutoNum type="arabicPeriod"/>
              <a:defRPr/>
            </a:pPr>
            <a:r>
              <a:rPr lang="ru-RU" dirty="0" smtClean="0"/>
              <a:t>Списание/отгрузку товаров частями или с задержкой по времени от оформления финансовых документов на реализацию/списание товаров; </a:t>
            </a:r>
          </a:p>
          <a:p>
            <a:pPr marL="228600" indent="-228600">
              <a:buFontTx/>
              <a:buAutoNum type="arabicPeriod"/>
              <a:defRPr/>
            </a:pPr>
            <a:r>
              <a:rPr lang="ru-RU" dirty="0" smtClean="0"/>
              <a:t>Учет перемещений и использования товаров на ордерных складах, не отражающихся в бухгалтерском учете.</a:t>
            </a:r>
          </a:p>
          <a:p>
            <a:pPr marL="228600" indent="-228600">
              <a:buFontTx/>
              <a:buAutoNum type="arabicPeriod"/>
              <a:defRPr/>
            </a:pPr>
            <a:r>
              <a:rPr lang="ru-RU" dirty="0" smtClean="0"/>
              <a:t>Данная подсистема также позволяет обеспечить прозрачность использования ТМЗ на строительных участках, повысить точность информации по использованию ТМЗ на выполнение строительно-монтажных работ по объектам строительства.</a:t>
            </a:r>
          </a:p>
          <a:p>
            <a:pPr marL="228600" indent="-228600">
              <a:buFontTx/>
              <a:buAutoNum type="arabicPeriod"/>
              <a:defRPr/>
            </a:pPr>
            <a:endParaRPr lang="ru-RU" dirty="0" smtClean="0"/>
          </a:p>
          <a:p>
            <a:pPr>
              <a:defRPr/>
            </a:pPr>
            <a:endParaRPr lang="ru-RU" dirty="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2F6CCB-BA8D-4A56-867E-3BA81B491954}" type="slidenum">
              <a:rPr lang="ru-RU" altLang="ru-RU" smtClean="0"/>
              <a:pPr/>
              <a:t>6</a:t>
            </a:fld>
            <a:endParaRPr lang="ru-RU" altLang="ru-RU" smtClean="0"/>
          </a:p>
        </p:txBody>
      </p:sp>
    </p:spTree>
    <p:extLst>
      <p:ext uri="{BB962C8B-B14F-4D97-AF65-F5344CB8AC3E}">
        <p14:creationId xmlns:p14="http://schemas.microsoft.com/office/powerpoint/2010/main" val="66681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7 Учет затрат на механизацию СМР </a:t>
            </a:r>
            <a:endParaRPr lang="ru-RU" dirty="0" smtClean="0"/>
          </a:p>
          <a:p>
            <a:pPr>
              <a:defRPr/>
            </a:pPr>
            <a:r>
              <a:rPr lang="ru-RU" dirty="0" smtClean="0"/>
              <a:t>Данная подсистема предназначена для: </a:t>
            </a:r>
          </a:p>
          <a:p>
            <a:pPr>
              <a:defRPr/>
            </a:pPr>
            <a:endParaRPr lang="ru-RU" dirty="0" smtClean="0"/>
          </a:p>
          <a:p>
            <a:pPr marL="228600" indent="-228600">
              <a:buFontTx/>
              <a:buAutoNum type="arabicPeriod"/>
              <a:defRPr/>
            </a:pPr>
            <a:r>
              <a:rPr lang="ru-RU" dirty="0" smtClean="0"/>
              <a:t>Учета собственной и арендованной спецтехники.  Система позволяет контролировать не только работы и затраты по собственной технике организации, но и анализировать выполнение работ арендуемой техникой. </a:t>
            </a:r>
          </a:p>
          <a:p>
            <a:pPr marL="228600" indent="-228600">
              <a:buFontTx/>
              <a:buAutoNum type="arabicPeriod"/>
              <a:defRPr/>
            </a:pPr>
            <a:r>
              <a:rPr lang="ru-RU" dirty="0" smtClean="0"/>
              <a:t>Во-вторых, возможно определение затрат на использование машин и механизмов, и распределение их по объектам строительства. Определение объемов, выполненных работы спецтехникой и механизмами, производится при помощи документов «Путевой лист» и «Рапорт о работе машин и механизмов». По данным этих документов возможно определить одну из составляющих фактической себестоимости выполненных СМР. </a:t>
            </a:r>
          </a:p>
          <a:p>
            <a:pPr marL="228600" indent="-228600">
              <a:buFontTx/>
              <a:buAutoNum type="arabicPeriod"/>
              <a:defRPr/>
            </a:pPr>
            <a:r>
              <a:rPr lang="ru-RU" dirty="0" smtClean="0"/>
              <a:t>Также, система позволяет распределять расходы на амортизацию основных средств по объектам строительства. Для основных средств, являющихся строительными или автомобильными машинами, затраты на амортизацию могут распределяться пропорционально выполненным объемам работ. Для основных средств, задействованных в организации СМР, амортизация начисляется линейным способом с возможностью настройки правил распределения на объекты строительства.</a:t>
            </a:r>
          </a:p>
          <a:p>
            <a:pPr marL="228600" indent="-228600">
              <a:buFontTx/>
              <a:buAutoNum type="arabicPeriod"/>
              <a:defRPr/>
            </a:pPr>
            <a:endParaRPr lang="ru-RU" dirty="0" smtClean="0"/>
          </a:p>
          <a:p>
            <a:pPr marL="228600" indent="-228600">
              <a:buFontTx/>
              <a:buAutoNum type="arabicPeriod"/>
              <a:defRPr/>
            </a:pPr>
            <a:endParaRPr lang="ru-RU" dirty="0" smtClean="0"/>
          </a:p>
          <a:p>
            <a:pPr>
              <a:defRPr/>
            </a:pPr>
            <a:endParaRPr lang="ru-RU" dirty="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818D42-F9AD-4788-A9A2-20087E57D9E1}" type="slidenum">
              <a:rPr lang="ru-RU" altLang="ru-RU" smtClean="0"/>
              <a:pPr/>
              <a:t>7</a:t>
            </a:fld>
            <a:endParaRPr lang="ru-RU" altLang="ru-RU" smtClean="0"/>
          </a:p>
        </p:txBody>
      </p:sp>
    </p:spTree>
    <p:extLst>
      <p:ext uri="{BB962C8B-B14F-4D97-AF65-F5344CB8AC3E}">
        <p14:creationId xmlns:p14="http://schemas.microsoft.com/office/powerpoint/2010/main" val="119654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a:defRPr/>
            </a:pPr>
            <a:r>
              <a:rPr lang="ru-RU" b="1" dirty="0" smtClean="0"/>
              <a:t>Слайд 8 Производственный учет СМР  </a:t>
            </a:r>
            <a:endParaRPr lang="ru-RU" dirty="0" smtClean="0"/>
          </a:p>
          <a:p>
            <a:pPr>
              <a:defRPr/>
            </a:pPr>
            <a:r>
              <a:rPr lang="ru-RU" dirty="0" smtClean="0"/>
              <a:t>Следующая функция данного продукта — это учет всех затрат на производство строительных работ:</a:t>
            </a:r>
          </a:p>
          <a:p>
            <a:pPr>
              <a:defRPr/>
            </a:pPr>
            <a:endParaRPr lang="ru-RU" dirty="0" smtClean="0"/>
          </a:p>
          <a:p>
            <a:pPr marL="228600" indent="-228600">
              <a:buFontTx/>
              <a:buAutoNum type="arabicPeriod"/>
              <a:defRPr/>
            </a:pPr>
            <a:r>
              <a:rPr lang="ru-RU" dirty="0" smtClean="0"/>
              <a:t>Во-первых, это возможность распределения всех затрат на производство СМР по объектам строительства в разрезе подразделений организации.  Также система позволяет фиксировать объемы незаверенного производства строительства и переносить затраты на следующие периоды. Часто на практике строительных организаций существует такая проблема, что технический надзор или заказчик отказывается принимать отдельные этапы производства работ, и затраты на данные работы остаются в «повешенном» состоянии. Система позволяет перенести эти затраты на тот период, в котором будут приняты данные СМР. </a:t>
            </a:r>
          </a:p>
          <a:p>
            <a:pPr marL="228600" indent="-228600">
              <a:buFontTx/>
              <a:buAutoNum type="arabicPeriod"/>
              <a:defRPr/>
            </a:pPr>
            <a:r>
              <a:rPr lang="ru-RU" dirty="0" smtClean="0"/>
              <a:t>В том случае, если накладные расходы на эксплуатацию и обслуживание техники учитываются в разрезе машин на специальном счете 8420 «Расходы по содержанию и эксплуатации строительных машин и механизмов», то можно использовать механизм отнесения данных расходов на затраты основного производства.</a:t>
            </a:r>
          </a:p>
          <a:p>
            <a:pPr marL="228600" indent="-228600">
              <a:buFontTx/>
              <a:buAutoNum type="arabicPeriod"/>
              <a:defRPr/>
            </a:pPr>
            <a:r>
              <a:rPr lang="ru-RU" dirty="0" smtClean="0"/>
              <a:t>Затем присутствует возможность отнесения затрат по износу средств индивидуальной защиты и инвентаря производственных рабочих на себестоимость выполнения СМР в составе накладных расходов. </a:t>
            </a:r>
          </a:p>
          <a:p>
            <a:pPr marL="228600" indent="-228600">
              <a:buFontTx/>
              <a:buAutoNum type="arabicPeriod"/>
              <a:defRPr/>
            </a:pPr>
            <a:endParaRPr lang="ru-RU" dirty="0" smtClean="0"/>
          </a:p>
          <a:p>
            <a:pPr marL="228600" indent="-228600">
              <a:buFontTx/>
              <a:buAutoNum type="arabicPeriod"/>
              <a:defRPr/>
            </a:pPr>
            <a:endParaRPr lang="ru-RU" dirty="0" smtClean="0"/>
          </a:p>
          <a:p>
            <a:pPr>
              <a:defRPr/>
            </a:pPr>
            <a:endParaRPr lang="ru-RU" dirty="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CB4A13-EFF7-4CEF-9163-54EA733E5DFC}" type="slidenum">
              <a:rPr lang="ru-RU" altLang="ru-RU" smtClean="0"/>
              <a:pPr/>
              <a:t>8</a:t>
            </a:fld>
            <a:endParaRPr lang="ru-RU" altLang="ru-RU" smtClean="0"/>
          </a:p>
        </p:txBody>
      </p:sp>
    </p:spTree>
    <p:extLst>
      <p:ext uri="{BB962C8B-B14F-4D97-AF65-F5344CB8AC3E}">
        <p14:creationId xmlns:p14="http://schemas.microsoft.com/office/powerpoint/2010/main" val="99723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b="1" smtClean="0"/>
              <a:t>Слайд 9 Учет строительных объектов и проектов</a:t>
            </a:r>
          </a:p>
          <a:p>
            <a:r>
              <a:rPr lang="ru-RU" altLang="ru-RU" smtClean="0"/>
              <a:t>Для учета деятельности инвестора, заказчика или подрядчиков в разрезе объектов строительства, имеется специальный справочник «Объекты строительства». В элементах справочника указывается заказчик, период строительства и прочие параметры учета затрат на строительство данного объекта. Отображается список договоров, имеющихся по данному объекту. </a:t>
            </a:r>
          </a:p>
          <a:p>
            <a:endParaRPr lang="ru-RU" altLang="ru-RU" smtClean="0"/>
          </a:p>
          <a:p>
            <a:r>
              <a:rPr lang="ru-RU" altLang="ru-RU" smtClean="0"/>
              <a:t>Имеется возможность вести список строительных проектов (строек). Каждый проект включает несколько объектов строительства. Используется как разрез анализа затрат, более укрупненный, чем объекты строительства. На отдельных закладках указывается список объектов строительства, составляющих проект. Также отображается список договоров, сформированных по данному проекту.</a:t>
            </a:r>
          </a:p>
          <a:p>
            <a:endParaRPr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7B550-5223-48B5-8D06-508DC081075E}" type="slidenum">
              <a:rPr lang="ru-RU" altLang="ru-RU" smtClean="0"/>
              <a:pPr/>
              <a:t>9</a:t>
            </a:fld>
            <a:endParaRPr lang="ru-RU" altLang="ru-RU" smtClean="0"/>
          </a:p>
        </p:txBody>
      </p:sp>
    </p:spTree>
    <p:extLst>
      <p:ext uri="{BB962C8B-B14F-4D97-AF65-F5344CB8AC3E}">
        <p14:creationId xmlns:p14="http://schemas.microsoft.com/office/powerpoint/2010/main" val="1988202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41064" y="2301241"/>
            <a:ext cx="8020056" cy="1028699"/>
          </a:xfrm>
        </p:spPr>
        <p:txBody>
          <a:bodyPr anchor="t">
            <a:noAutofit/>
          </a:bodyPr>
          <a:lstStyle>
            <a:lvl1pPr algn="l">
              <a:defRPr sz="3200" baseline="0">
                <a:solidFill>
                  <a:schemeClr val="tx1"/>
                </a:solidFill>
              </a:defRPr>
            </a:lvl1pPr>
          </a:lstStyle>
          <a:p>
            <a:r>
              <a:rPr lang="ru-RU" dirty="0" smtClean="0"/>
              <a:t>ПРИМЕР ЗАГОЛОВКА </a:t>
            </a:r>
            <a:r>
              <a:rPr lang="en-US" dirty="0" smtClean="0"/>
              <a:t>SED UT</a:t>
            </a:r>
            <a:br>
              <a:rPr lang="en-US" dirty="0" smtClean="0"/>
            </a:br>
            <a:r>
              <a:rPr lang="en-US" dirty="0" smtClean="0"/>
              <a:t>UNDE OMNIS ISTE NATUS ERROR SIT</a:t>
            </a:r>
            <a:br>
              <a:rPr lang="en-US" dirty="0" smtClean="0"/>
            </a:br>
            <a:r>
              <a:rPr lang="en-US" dirty="0" smtClean="0"/>
              <a:t>VOLUPTATEM ACCUSANTIUM</a:t>
            </a:r>
            <a:endParaRPr lang="ru-RU" dirty="0"/>
          </a:p>
        </p:txBody>
      </p:sp>
      <p:sp>
        <p:nvSpPr>
          <p:cNvPr id="26" name="Текст 25"/>
          <p:cNvSpPr>
            <a:spLocks noGrp="1"/>
          </p:cNvSpPr>
          <p:nvPr>
            <p:ph type="body" sz="quarter" idx="10" hasCustomPrompt="1"/>
          </p:nvPr>
        </p:nvSpPr>
        <p:spPr>
          <a:xfrm>
            <a:off x="7738535" y="5838826"/>
            <a:ext cx="3193627" cy="403225"/>
          </a:xfrm>
        </p:spPr>
        <p:txBody>
          <a:bodyPr>
            <a:normAutofit/>
          </a:bodyPr>
          <a:lstStyle>
            <a:lvl1pPr marL="0" indent="0">
              <a:buNone/>
              <a:defRPr sz="1600" baseline="0"/>
            </a:lvl1pPr>
          </a:lstStyle>
          <a:p>
            <a:pPr lvl="0"/>
            <a:r>
              <a:rPr lang="ru-RU" dirty="0" smtClean="0"/>
              <a:t>Подготовил: Иванов И. И.</a:t>
            </a:r>
            <a:endParaRPr lang="ru-RU" dirty="0"/>
          </a:p>
        </p:txBody>
      </p:sp>
      <p:sp>
        <p:nvSpPr>
          <p:cNvPr id="3" name="Прямоугольник 2"/>
          <p:cNvSpPr/>
          <p:nvPr/>
        </p:nvSpPr>
        <p:spPr>
          <a:xfrm>
            <a:off x="987819" y="720842"/>
            <a:ext cx="889927" cy="934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6" name="Рисунок 5"/>
          <p:cNvPicPr/>
          <p:nvPr/>
        </p:nvPicPr>
        <p:blipFill>
          <a:blip r:embed="rId3" cstate="print"/>
          <a:stretch>
            <a:fillRect/>
          </a:stretch>
        </p:blipFill>
        <p:spPr>
          <a:xfrm>
            <a:off x="935237" y="387927"/>
            <a:ext cx="960000" cy="1200000"/>
          </a:xfrm>
          <a:prstGeom prst="rect">
            <a:avLst/>
          </a:prstGeom>
        </p:spPr>
      </p:pic>
    </p:spTree>
    <p:extLst>
      <p:ext uri="{BB962C8B-B14F-4D97-AF65-F5344CB8AC3E}">
        <p14:creationId xmlns:p14="http://schemas.microsoft.com/office/powerpoint/2010/main" val="338968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p>
            <a:fld id="{8126B33C-1947-410C-B5BB-97C99E22A46A}"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8C469734-6211-4B4A-8C17-5BD42778B488}" type="slidenum">
              <a:rPr lang="ru-RU" smtClean="0"/>
              <a:t>‹#›</a:t>
            </a:fld>
            <a:endParaRPr lang="ru-RU"/>
          </a:p>
        </p:txBody>
      </p:sp>
    </p:spTree>
    <p:extLst>
      <p:ext uri="{BB962C8B-B14F-4D97-AF65-F5344CB8AC3E}">
        <p14:creationId xmlns:p14="http://schemas.microsoft.com/office/powerpoint/2010/main" val="10110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838200" y="6356350"/>
            <a:ext cx="2743200" cy="365125"/>
          </a:xfrm>
          <a:prstGeom prst="rect">
            <a:avLst/>
          </a:prstGeom>
        </p:spPr>
        <p:txBody>
          <a:bodyPr/>
          <a:lstStyle/>
          <a:p>
            <a:fld id="{8126B33C-1947-410C-B5BB-97C99E22A46A}" type="datetimeFigureOut">
              <a:rPr lang="ru-RU" smtClean="0"/>
              <a:t>24.04.2025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p>
            <a:fld id="{8C469734-6211-4B4A-8C17-5BD42778B488}" type="slidenum">
              <a:rPr lang="ru-RU" smtClean="0"/>
              <a:t>‹#›</a:t>
            </a:fld>
            <a:endParaRPr lang="ru-RU"/>
          </a:p>
        </p:txBody>
      </p:sp>
    </p:spTree>
    <p:extLst>
      <p:ext uri="{BB962C8B-B14F-4D97-AF65-F5344CB8AC3E}">
        <p14:creationId xmlns:p14="http://schemas.microsoft.com/office/powerpoint/2010/main" val="57349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8126B33C-1947-410C-B5BB-97C99E22A46A}" type="datetimeFigureOut">
              <a:rPr lang="ru-RU" smtClean="0"/>
              <a:t>24.04.2025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p>
            <a:fld id="{8C469734-6211-4B4A-8C17-5BD42778B488}" type="slidenum">
              <a:rPr lang="ru-RU" smtClean="0"/>
              <a:t>‹#›</a:t>
            </a:fld>
            <a:endParaRPr lang="ru-RU"/>
          </a:p>
        </p:txBody>
      </p:sp>
    </p:spTree>
    <p:extLst>
      <p:ext uri="{BB962C8B-B14F-4D97-AF65-F5344CB8AC3E}">
        <p14:creationId xmlns:p14="http://schemas.microsoft.com/office/powerpoint/2010/main" val="281234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41064" y="2377441"/>
            <a:ext cx="8020056" cy="548640"/>
          </a:xfrm>
        </p:spPr>
        <p:txBody>
          <a:bodyPr anchor="t">
            <a:noAutofit/>
          </a:bodyPr>
          <a:lstStyle>
            <a:lvl1pPr algn="l">
              <a:defRPr sz="3200" baseline="0">
                <a:solidFill>
                  <a:schemeClr val="tx1"/>
                </a:solidFill>
              </a:defRPr>
            </a:lvl1pPr>
          </a:lstStyle>
          <a:p>
            <a:r>
              <a:rPr lang="ru-RU" dirty="0" smtClean="0"/>
              <a:t>ПРИМЕР ЗАГОЛОВКА</a:t>
            </a:r>
            <a:endParaRPr lang="ru-RU" dirty="0"/>
          </a:p>
        </p:txBody>
      </p:sp>
      <p:sp>
        <p:nvSpPr>
          <p:cNvPr id="3" name="Подзаголовок 2"/>
          <p:cNvSpPr>
            <a:spLocks noGrp="1"/>
          </p:cNvSpPr>
          <p:nvPr>
            <p:ph type="subTitle" idx="1" hasCustomPrompt="1"/>
          </p:nvPr>
        </p:nvSpPr>
        <p:spPr>
          <a:xfrm>
            <a:off x="941064" y="3380421"/>
            <a:ext cx="8020056" cy="1158240"/>
          </a:xfrm>
        </p:spPr>
        <p:txBody>
          <a:bodyPr>
            <a:noAutofit/>
          </a:bodyPr>
          <a:lstStyle>
            <a:lvl1pPr marL="0" indent="0" algn="l">
              <a:buNone/>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smtClean="0"/>
              <a:t>LOREM IPSUM HAS BEEN THE INDUSTRY'S STANDARD DUMMY TEXT EVER SINCE THE 1500S, WHEN AN UNKNOWN PRINTER TOOK A GALLEY OF</a:t>
            </a:r>
          </a:p>
        </p:txBody>
      </p:sp>
      <p:sp>
        <p:nvSpPr>
          <p:cNvPr id="26" name="Текст 25"/>
          <p:cNvSpPr>
            <a:spLocks noGrp="1"/>
          </p:cNvSpPr>
          <p:nvPr>
            <p:ph type="body" sz="quarter" idx="10" hasCustomPrompt="1"/>
          </p:nvPr>
        </p:nvSpPr>
        <p:spPr>
          <a:xfrm>
            <a:off x="941064" y="5838826"/>
            <a:ext cx="3193627" cy="403225"/>
          </a:xfrm>
        </p:spPr>
        <p:txBody>
          <a:bodyPr>
            <a:normAutofit/>
          </a:bodyPr>
          <a:lstStyle>
            <a:lvl1pPr marL="0" indent="0">
              <a:buNone/>
              <a:defRPr sz="1600" baseline="0"/>
            </a:lvl1pPr>
          </a:lstStyle>
          <a:p>
            <a:pPr lvl="0"/>
            <a:r>
              <a:rPr lang="ru-RU" dirty="0" smtClean="0"/>
              <a:t>Подготовил: Иванов И. И.</a:t>
            </a:r>
            <a:endParaRPr lang="ru-RU" dirty="0"/>
          </a:p>
        </p:txBody>
      </p:sp>
      <p:sp>
        <p:nvSpPr>
          <p:cNvPr id="4" name="Прямоугольник 3"/>
          <p:cNvSpPr/>
          <p:nvPr/>
        </p:nvSpPr>
        <p:spPr>
          <a:xfrm>
            <a:off x="949235" y="714103"/>
            <a:ext cx="966651" cy="957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8" name="Рисунок 7"/>
          <p:cNvPicPr/>
          <p:nvPr/>
        </p:nvPicPr>
        <p:blipFill>
          <a:blip r:embed="rId3" cstate="print"/>
          <a:stretch>
            <a:fillRect/>
          </a:stretch>
        </p:blipFill>
        <p:spPr>
          <a:xfrm>
            <a:off x="935237" y="387927"/>
            <a:ext cx="960000" cy="1200000"/>
          </a:xfrm>
          <a:prstGeom prst="rect">
            <a:avLst/>
          </a:prstGeom>
        </p:spPr>
      </p:pic>
    </p:spTree>
    <p:extLst>
      <p:ext uri="{BB962C8B-B14F-4D97-AF65-F5344CB8AC3E}">
        <p14:creationId xmlns:p14="http://schemas.microsoft.com/office/powerpoint/2010/main" val="39665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0084" y="422911"/>
            <a:ext cx="1095247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40296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0084" y="422911"/>
            <a:ext cx="1095247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43898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358539" y="422911"/>
            <a:ext cx="9814560"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Neque</a:t>
            </a:r>
            <a:r>
              <a:rPr lang="en-US" dirty="0" smtClean="0"/>
              <a:t> </a:t>
            </a:r>
            <a:r>
              <a:rPr lang="en-US" dirty="0" err="1" smtClean="0"/>
              <a:t>porro</a:t>
            </a:r>
            <a:r>
              <a:rPr lang="en-US" dirty="0" smtClean="0"/>
              <a:t> </a:t>
            </a:r>
            <a:r>
              <a:rPr lang="en-US" dirty="0" err="1" smtClean="0"/>
              <a:t>quisquam</a:t>
            </a:r>
            <a:r>
              <a:rPr lang="en-US" dirty="0" smtClean="0"/>
              <a:t> </a:t>
            </a:r>
            <a:r>
              <a:rPr lang="en-US" dirty="0" err="1" smtClean="0"/>
              <a:t>est</a:t>
            </a:r>
            <a:r>
              <a:rPr lang="en-US" dirty="0" smtClean="0"/>
              <a:t>, qui </a:t>
            </a:r>
            <a:r>
              <a:rPr lang="en-US" dirty="0" err="1" smtClean="0"/>
              <a:t>dolorem</a:t>
            </a:r>
            <a:r>
              <a:rPr lang="en-US" dirty="0" smtClean="0"/>
              <a:t> ipsum </a:t>
            </a:r>
            <a:r>
              <a:rPr lang="en-US" dirty="0" err="1" smtClean="0"/>
              <a:t>quia</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endParaRPr lang="en-US" dirty="0" smtClean="0"/>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55838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661853" y="422911"/>
            <a:ext cx="10511247"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25103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661853" y="422911"/>
            <a:ext cx="10511247"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88314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904245" y="422911"/>
            <a:ext cx="1068831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904240" y="1024891"/>
            <a:ext cx="1068832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74556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904245" y="422911"/>
            <a:ext cx="1068831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904240" y="1024891"/>
            <a:ext cx="1068832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169733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10515600" cy="7580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324800"/>
            <a:ext cx="10515600" cy="48521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3"/>
          </p:nvPr>
        </p:nvSpPr>
        <p:spPr>
          <a:xfrm>
            <a:off x="10800080" y="6356352"/>
            <a:ext cx="55372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ru-RU"/>
          </a:p>
        </p:txBody>
      </p:sp>
    </p:spTree>
    <p:extLst>
      <p:ext uri="{BB962C8B-B14F-4D97-AF65-F5344CB8AC3E}">
        <p14:creationId xmlns:p14="http://schemas.microsoft.com/office/powerpoint/2010/main" val="3539165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3733" b="1" kern="1200">
          <a:solidFill>
            <a:srgbClr val="DA181D"/>
          </a:solidFill>
          <a:latin typeface="Tahoma" panose="020B0604030504040204" pitchFamily="34" charset="0"/>
          <a:ea typeface="Tahoma" panose="020B0604030504040204" pitchFamily="34" charset="0"/>
          <a:cs typeface="Tahoma" panose="020B0604030504040204" pitchFamily="34" charset="0"/>
        </a:defRPr>
      </a:lvl1pPr>
    </p:titleStyle>
    <p:bodyStyle>
      <a:lvl1pPr marL="304792" indent="-304792" algn="l" defTabSz="1219170" rtl="0" eaLnBrk="1" latinLnBrk="0" hangingPunct="1">
        <a:lnSpc>
          <a:spcPct val="100000"/>
        </a:lnSpc>
        <a:spcBef>
          <a:spcPts val="1333"/>
        </a:spcBef>
        <a:buFont typeface="Arial" panose="020B0604020202020204" pitchFamily="34" charset="0"/>
        <a:buChar char="•"/>
        <a:defRPr sz="3733"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14377" indent="-304792" algn="l" defTabSz="1219170" rtl="0" eaLnBrk="1" latinLnBrk="0" hangingPunct="1">
        <a:lnSpc>
          <a:spcPct val="100000"/>
        </a:lnSpc>
        <a:spcBef>
          <a:spcPts val="667"/>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1219170" rtl="0" eaLnBrk="1" latinLnBrk="0" hangingPunct="1">
        <a:lnSpc>
          <a:spcPct val="100000"/>
        </a:lnSpc>
        <a:spcBef>
          <a:spcPts val="667"/>
        </a:spcBef>
        <a:buFont typeface="Arial" panose="020B0604020202020204" pitchFamily="34" charset="0"/>
        <a:buChar char="•"/>
        <a:defRPr sz="2667"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1219170" rtl="0" eaLnBrk="1" latinLnBrk="0" hangingPunct="1">
        <a:lnSpc>
          <a:spcPct val="100000"/>
        </a:lnSpc>
        <a:spcBef>
          <a:spcPts val="667"/>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1219170" rtl="0" eaLnBrk="1" latinLnBrk="0" hangingPunct="1">
        <a:lnSpc>
          <a:spcPct val="100000"/>
        </a:lnSpc>
        <a:spcBef>
          <a:spcPts val="667"/>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build@1c-rating.kz"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14.jpeg"/><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66"/>
          <p:cNvSpPr>
            <a:spLocks noGrp="1" noChangeArrowheads="1"/>
          </p:cNvSpPr>
          <p:nvPr>
            <p:ph type="body" sz="quarter" idx="10"/>
          </p:nvPr>
        </p:nvSpPr>
        <p:spPr>
          <a:xfrm>
            <a:off x="965029" y="3995995"/>
            <a:ext cx="5822950" cy="576262"/>
          </a:xfrm>
        </p:spPr>
        <p:txBody>
          <a:bodyPr>
            <a:normAutofit fontScale="92500"/>
          </a:bodyPr>
          <a:lstStyle/>
          <a:p>
            <a:pPr algn="r" eaLnBrk="1" hangingPunct="1">
              <a:lnSpc>
                <a:spcPct val="90000"/>
              </a:lnSpc>
            </a:pPr>
            <a:r>
              <a:rPr lang="ru-RU" altLang="ru-RU" sz="2800" b="1" dirty="0"/>
              <a:t>Обзор основных возможностей</a:t>
            </a:r>
            <a:endParaRPr lang="es-ES" altLang="ru-RU" sz="2800" b="1" dirty="0"/>
          </a:p>
        </p:txBody>
      </p:sp>
      <p:sp>
        <p:nvSpPr>
          <p:cNvPr id="14342" name="TextBox 8"/>
          <p:cNvSpPr txBox="1">
            <a:spLocks noChangeArrowheads="1"/>
          </p:cNvSpPr>
          <p:nvPr/>
        </p:nvSpPr>
        <p:spPr bwMode="auto">
          <a:xfrm>
            <a:off x="9563100" y="6177350"/>
            <a:ext cx="262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400" b="1" dirty="0"/>
              <a:t>г. Усть-Каменогорск</a:t>
            </a:r>
          </a:p>
        </p:txBody>
      </p:sp>
      <p:sp>
        <p:nvSpPr>
          <p:cNvPr id="14343" name="Прямоугольник 9"/>
          <p:cNvSpPr>
            <a:spLocks noChangeArrowheads="1"/>
          </p:cNvSpPr>
          <p:nvPr/>
        </p:nvSpPr>
        <p:spPr bwMode="auto">
          <a:xfrm>
            <a:off x="1062681" y="2122488"/>
            <a:ext cx="9641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3600" b="1" dirty="0"/>
              <a:t>1С: Бухгалтерия строительной организации </a:t>
            </a:r>
            <a:r>
              <a:rPr lang="ru-RU" altLang="ru-RU" sz="3600" b="1" dirty="0" smtClean="0"/>
              <a:t>для </a:t>
            </a:r>
            <a:r>
              <a:rPr lang="ru-RU" altLang="ru-RU" sz="3600" b="1" dirty="0"/>
              <a:t>Казахстана</a:t>
            </a:r>
            <a:endParaRPr lang="ru-RU" altLang="ru-RU" sz="3600" dirty="0"/>
          </a:p>
        </p:txBody>
      </p:sp>
    </p:spTree>
    <p:extLst>
      <p:ext uri="{BB962C8B-B14F-4D97-AF65-F5344CB8AC3E}">
        <p14:creationId xmlns:p14="http://schemas.microsoft.com/office/powerpoint/2010/main" val="217240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Заголовок 1"/>
          <p:cNvSpPr>
            <a:spLocks noGrp="1"/>
          </p:cNvSpPr>
          <p:nvPr>
            <p:ph type="ctrTitle"/>
          </p:nvPr>
        </p:nvSpPr>
        <p:spPr/>
        <p:txBody>
          <a:bodyPr>
            <a:normAutofit fontScale="90000"/>
          </a:bodyPr>
          <a:lstStyle/>
          <a:p>
            <a:r>
              <a:rPr lang="ru-RU" altLang="ru-RU" sz="3200"/>
              <a:t>Введение договоров по объектам  строительства </a:t>
            </a:r>
          </a:p>
        </p:txBody>
      </p:sp>
      <p:sp>
        <p:nvSpPr>
          <p:cNvPr id="5" name="Прямоугольная выноска 4"/>
          <p:cNvSpPr/>
          <p:nvPr/>
        </p:nvSpPr>
        <p:spPr>
          <a:xfrm>
            <a:off x="1252151" y="2224216"/>
            <a:ext cx="2683262" cy="3586034"/>
          </a:xfrm>
          <a:prstGeom prst="wedgeRectCallout">
            <a:avLst>
              <a:gd name="adj1" fmla="val 76563"/>
              <a:gd name="adj2" fmla="val -2365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Система позволяет вести договоры с контрагентами в разрезе объектов строительства, с указанием сметной стоимости, видом СМР и параметров взаиморасчетов по договору. </a:t>
            </a:r>
          </a:p>
        </p:txBody>
      </p:sp>
      <p:pic>
        <p:nvPicPr>
          <p:cNvPr id="3" name="Рисунок 2"/>
          <p:cNvPicPr>
            <a:picLocks noChangeAspect="1"/>
          </p:cNvPicPr>
          <p:nvPr/>
        </p:nvPicPr>
        <p:blipFill>
          <a:blip r:embed="rId3"/>
          <a:stretch>
            <a:fillRect/>
          </a:stretch>
        </p:blipFill>
        <p:spPr>
          <a:xfrm>
            <a:off x="4583113" y="1241425"/>
            <a:ext cx="5911850" cy="5373688"/>
          </a:xfrm>
          <a:prstGeom prst="rect">
            <a:avLst/>
          </a:prstGeom>
          <a:ln>
            <a:solidFill>
              <a:schemeClr val="bg1">
                <a:lumMod val="65000"/>
              </a:schemeClr>
            </a:solidFill>
          </a:ln>
        </p:spPr>
      </p:pic>
    </p:spTree>
    <p:extLst>
      <p:ext uri="{BB962C8B-B14F-4D97-AF65-F5344CB8AC3E}">
        <p14:creationId xmlns:p14="http://schemas.microsoft.com/office/powerpoint/2010/main" val="304256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333" y="2743201"/>
            <a:ext cx="9552692" cy="30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Заголовок 1"/>
          <p:cNvSpPr>
            <a:spLocks noGrp="1"/>
          </p:cNvSpPr>
          <p:nvPr>
            <p:ph type="ctrTitle"/>
          </p:nvPr>
        </p:nvSpPr>
        <p:spPr/>
        <p:txBody>
          <a:bodyPr>
            <a:normAutofit fontScale="90000"/>
          </a:bodyPr>
          <a:lstStyle/>
          <a:p>
            <a:r>
              <a:rPr lang="ru-RU" altLang="ru-RU" sz="3200"/>
              <a:t>Анализ взаиморасчетов по строительным договорам.</a:t>
            </a:r>
          </a:p>
        </p:txBody>
      </p:sp>
      <p:sp>
        <p:nvSpPr>
          <p:cNvPr id="5" name="Прямоугольная выноска 4"/>
          <p:cNvSpPr/>
          <p:nvPr/>
        </p:nvSpPr>
        <p:spPr>
          <a:xfrm>
            <a:off x="4145779" y="1410173"/>
            <a:ext cx="5256213" cy="1008062"/>
          </a:xfrm>
          <a:prstGeom prst="wedgeRectCallout">
            <a:avLst>
              <a:gd name="adj1" fmla="val 6272"/>
              <a:gd name="adj2" fmla="val 8924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p>
          <a:p>
            <a:pPr>
              <a:defRPr/>
            </a:pPr>
            <a:r>
              <a:rPr lang="ru-RU" dirty="0"/>
              <a:t>Система позволяет анализировать взаиморасчеты, затраты и т.д. по бух. учету в разрезе строек и объектов строительства.</a:t>
            </a:r>
          </a:p>
          <a:p>
            <a:pPr>
              <a:defRPr/>
            </a:pPr>
            <a:endParaRPr lang="ru-RU" dirty="0"/>
          </a:p>
        </p:txBody>
      </p:sp>
    </p:spTree>
    <p:extLst>
      <p:ext uri="{BB962C8B-B14F-4D97-AF65-F5344CB8AC3E}">
        <p14:creationId xmlns:p14="http://schemas.microsoft.com/office/powerpoint/2010/main" val="1203336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018271" y="2622022"/>
            <a:ext cx="7700106" cy="3668558"/>
          </a:xfrm>
          <a:prstGeom prst="rect">
            <a:avLst/>
          </a:prstGeom>
          <a:ln>
            <a:solidFill>
              <a:schemeClr val="bg1">
                <a:lumMod val="65000"/>
              </a:schemeClr>
            </a:solidFill>
          </a:ln>
        </p:spPr>
      </p:pic>
      <p:sp>
        <p:nvSpPr>
          <p:cNvPr id="36867" name="Заголовок 1"/>
          <p:cNvSpPr>
            <a:spLocks noGrp="1"/>
          </p:cNvSpPr>
          <p:nvPr>
            <p:ph type="ctrTitle"/>
          </p:nvPr>
        </p:nvSpPr>
        <p:spPr/>
        <p:txBody>
          <a:bodyPr>
            <a:normAutofit/>
          </a:bodyPr>
          <a:lstStyle/>
          <a:p>
            <a:r>
              <a:rPr lang="ru-RU" altLang="ru-RU" sz="3200" dirty="0"/>
              <a:t>Договоры долевого </a:t>
            </a:r>
            <a:r>
              <a:rPr lang="ru-RU" altLang="ru-RU" sz="3200" dirty="0" smtClean="0"/>
              <a:t>финансирования </a:t>
            </a:r>
            <a:endParaRPr lang="ru-RU" altLang="ru-RU" sz="3200" dirty="0"/>
          </a:p>
        </p:txBody>
      </p:sp>
      <p:sp>
        <p:nvSpPr>
          <p:cNvPr id="9" name="Прямоугольная выноска 8"/>
          <p:cNvSpPr/>
          <p:nvPr/>
        </p:nvSpPr>
        <p:spPr>
          <a:xfrm>
            <a:off x="4118362" y="1345772"/>
            <a:ext cx="5257800" cy="1120775"/>
          </a:xfrm>
          <a:prstGeom prst="wedgeRectCallout">
            <a:avLst>
              <a:gd name="adj1" fmla="val 6997"/>
              <a:gd name="adj2" fmla="val 7139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Для инвесторов имеется возможность формирования договоров долевого финансирования и актов приемки помещений.</a:t>
            </a:r>
          </a:p>
        </p:txBody>
      </p:sp>
    </p:spTree>
    <p:extLst>
      <p:ext uri="{BB962C8B-B14F-4D97-AF65-F5344CB8AC3E}">
        <p14:creationId xmlns:p14="http://schemas.microsoft.com/office/powerpoint/2010/main" val="227166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5475" y="1320960"/>
            <a:ext cx="8201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5558" y="2759676"/>
            <a:ext cx="5899055" cy="370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Заголовок 1"/>
          <p:cNvSpPr>
            <a:spLocks noGrp="1"/>
          </p:cNvSpPr>
          <p:nvPr>
            <p:ph type="ctrTitle"/>
          </p:nvPr>
        </p:nvSpPr>
        <p:spPr/>
        <p:txBody>
          <a:bodyPr>
            <a:normAutofit fontScale="90000"/>
          </a:bodyPr>
          <a:lstStyle/>
          <a:p>
            <a:r>
              <a:rPr lang="ru-RU" altLang="ru-RU" sz="3200"/>
              <a:t>Учет средств по источникам финансирования</a:t>
            </a:r>
          </a:p>
        </p:txBody>
      </p:sp>
      <p:sp>
        <p:nvSpPr>
          <p:cNvPr id="7" name="Прямоугольная выноска 6"/>
          <p:cNvSpPr/>
          <p:nvPr/>
        </p:nvSpPr>
        <p:spPr>
          <a:xfrm>
            <a:off x="1523999" y="3212586"/>
            <a:ext cx="3385751" cy="3254375"/>
          </a:xfrm>
          <a:prstGeom prst="wedgeRectCallout">
            <a:avLst>
              <a:gd name="adj1" fmla="val 54231"/>
              <a:gd name="adj2" fmla="val 2274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Учет финансирования включает следующие возможности:</a:t>
            </a:r>
          </a:p>
          <a:p>
            <a:pPr marL="285750" indent="-285750">
              <a:buFont typeface="Arial" panose="020B0604020202020204" pitchFamily="34" charset="0"/>
              <a:buChar char="•"/>
              <a:defRPr/>
            </a:pPr>
            <a:r>
              <a:rPr lang="ru-RU" sz="1600" dirty="0"/>
              <a:t>Формирование и учет исполнения планов финансирования;</a:t>
            </a:r>
          </a:p>
          <a:p>
            <a:pPr marL="285750" indent="-285750">
              <a:buFont typeface="Arial" panose="020B0604020202020204" pitchFamily="34" charset="0"/>
              <a:buChar char="•"/>
              <a:defRPr/>
            </a:pPr>
            <a:r>
              <a:rPr lang="ru-RU" sz="1600" dirty="0"/>
              <a:t>Учет средств по источникам финансирования;</a:t>
            </a:r>
          </a:p>
          <a:p>
            <a:pPr marL="285750" indent="-285750">
              <a:buFont typeface="Arial" panose="020B0604020202020204" pitchFamily="34" charset="0"/>
              <a:buChar char="•"/>
              <a:defRPr/>
            </a:pPr>
            <a:r>
              <a:rPr lang="ru-RU" sz="1600" dirty="0"/>
              <a:t>Учет договоров долевого финансирования строительства;</a:t>
            </a:r>
          </a:p>
          <a:p>
            <a:pPr marL="285750" indent="-285750">
              <a:buFont typeface="Arial" panose="020B0604020202020204" pitchFamily="34" charset="0"/>
              <a:buChar char="•"/>
              <a:defRPr/>
            </a:pPr>
            <a:r>
              <a:rPr lang="ru-RU" sz="1600" dirty="0"/>
              <a:t>Учет лимитов на капитальные затраты и содержание заказчика</a:t>
            </a:r>
          </a:p>
        </p:txBody>
      </p:sp>
    </p:spTree>
    <p:extLst>
      <p:ext uri="{BB962C8B-B14F-4D97-AF65-F5344CB8AC3E}">
        <p14:creationId xmlns:p14="http://schemas.microsoft.com/office/powerpoint/2010/main" val="4012586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277062" y="2397211"/>
            <a:ext cx="9390938" cy="4102014"/>
          </a:xfrm>
          <a:prstGeom prst="rect">
            <a:avLst/>
          </a:prstGeom>
          <a:ln>
            <a:solidFill>
              <a:schemeClr val="bg1">
                <a:lumMod val="65000"/>
              </a:schemeClr>
            </a:solidFill>
          </a:ln>
        </p:spPr>
      </p:pic>
      <p:sp>
        <p:nvSpPr>
          <p:cNvPr id="40963" name="Заголовок 1"/>
          <p:cNvSpPr>
            <a:spLocks noGrp="1"/>
          </p:cNvSpPr>
          <p:nvPr>
            <p:ph type="ctrTitle"/>
          </p:nvPr>
        </p:nvSpPr>
        <p:spPr/>
        <p:txBody>
          <a:bodyPr/>
          <a:lstStyle/>
          <a:p>
            <a:r>
              <a:rPr lang="ru-RU" altLang="ru-RU" sz="3200"/>
              <a:t>Локальные сметы</a:t>
            </a:r>
          </a:p>
        </p:txBody>
      </p:sp>
      <p:sp>
        <p:nvSpPr>
          <p:cNvPr id="8" name="Прямоугольная выноска 7"/>
          <p:cNvSpPr/>
          <p:nvPr/>
        </p:nvSpPr>
        <p:spPr>
          <a:xfrm>
            <a:off x="4143633" y="1235676"/>
            <a:ext cx="5489618" cy="1039598"/>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«Локальная смета» используется в качестве основного документа расчета стоимости строительно-монтажных работ. </a:t>
            </a:r>
          </a:p>
        </p:txBody>
      </p:sp>
    </p:spTree>
    <p:extLst>
      <p:ext uri="{BB962C8B-B14F-4D97-AF65-F5344CB8AC3E}">
        <p14:creationId xmlns:p14="http://schemas.microsoft.com/office/powerpoint/2010/main" val="345741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729946" y="2012789"/>
            <a:ext cx="8320517" cy="4615024"/>
          </a:xfrm>
          <a:prstGeom prst="rect">
            <a:avLst/>
          </a:prstGeom>
          <a:ln>
            <a:solidFill>
              <a:schemeClr val="bg1">
                <a:lumMod val="65000"/>
              </a:schemeClr>
            </a:solidFill>
          </a:ln>
        </p:spPr>
      </p:pic>
      <p:sp>
        <p:nvSpPr>
          <p:cNvPr id="43011" name="Заголовок 1"/>
          <p:cNvSpPr>
            <a:spLocks noGrp="1"/>
          </p:cNvSpPr>
          <p:nvPr>
            <p:ph type="ctrTitle"/>
          </p:nvPr>
        </p:nvSpPr>
        <p:spPr/>
        <p:txBody>
          <a:bodyPr/>
          <a:lstStyle/>
          <a:p>
            <a:r>
              <a:rPr lang="ru-RU" altLang="ru-RU" sz="3200"/>
              <a:t>Объемное планирование СМР</a:t>
            </a:r>
          </a:p>
        </p:txBody>
      </p:sp>
      <p:sp>
        <p:nvSpPr>
          <p:cNvPr id="8" name="Прямоугольная выноска 7"/>
          <p:cNvSpPr/>
          <p:nvPr/>
        </p:nvSpPr>
        <p:spPr>
          <a:xfrm>
            <a:off x="4391927" y="1047035"/>
            <a:ext cx="5257800" cy="920750"/>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«Определение объемов выполнения строительно-монтажных работ» предназначен для регистрации объемного плана работ по объекту строительства </a:t>
            </a:r>
          </a:p>
        </p:txBody>
      </p:sp>
    </p:spTree>
    <p:extLst>
      <p:ext uri="{BB962C8B-B14F-4D97-AF65-F5344CB8AC3E}">
        <p14:creationId xmlns:p14="http://schemas.microsoft.com/office/powerpoint/2010/main" val="2009817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ая выноска 6"/>
          <p:cNvSpPr/>
          <p:nvPr/>
        </p:nvSpPr>
        <p:spPr>
          <a:xfrm>
            <a:off x="4358976" y="1195216"/>
            <a:ext cx="5257800" cy="1003300"/>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«Журнал учета выполненных строительно-монтажных работ»  предназначен для регистрации выполненных по объекту строительно-монтажных работ в натуральном выражении.</a:t>
            </a:r>
          </a:p>
        </p:txBody>
      </p:sp>
      <p:pic>
        <p:nvPicPr>
          <p:cNvPr id="4506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210" y="2391701"/>
            <a:ext cx="9169977" cy="322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p:txBody>
          <a:bodyPr>
            <a:normAutofit fontScale="90000"/>
          </a:bodyPr>
          <a:lstStyle/>
          <a:p>
            <a:r>
              <a:rPr lang="ru-RU" dirty="0"/>
              <a:t>Журнал производства работ</a:t>
            </a:r>
            <a:br>
              <a:rPr lang="ru-RU" dirty="0"/>
            </a:br>
            <a:endParaRPr lang="ru-RU" dirty="0"/>
          </a:p>
        </p:txBody>
      </p:sp>
    </p:spTree>
    <p:extLst>
      <p:ext uri="{BB962C8B-B14F-4D97-AF65-F5344CB8AC3E}">
        <p14:creationId xmlns:p14="http://schemas.microsoft.com/office/powerpoint/2010/main" val="236447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ырезка экрана"/>
          <p:cNvPicPr>
            <a:picLocks noChangeAspect="1"/>
          </p:cNvPicPr>
          <p:nvPr/>
        </p:nvPicPr>
        <p:blipFill>
          <a:blip r:embed="rId3" cstate="print">
            <a:extLst/>
          </a:blip>
          <a:stretch>
            <a:fillRect/>
          </a:stretch>
        </p:blipFill>
        <p:spPr>
          <a:xfrm>
            <a:off x="1524000" y="5810104"/>
            <a:ext cx="1038370" cy="1047896"/>
          </a:xfrm>
          <a:prstGeom prst="rect">
            <a:avLst/>
          </a:prstGeom>
          <a:effectLst>
            <a:softEdge rad="25400"/>
          </a:effectLst>
        </p:spPr>
      </p:pic>
      <p:sp>
        <p:nvSpPr>
          <p:cNvPr id="7" name="Прямоугольная выноска 6"/>
          <p:cNvSpPr/>
          <p:nvPr/>
        </p:nvSpPr>
        <p:spPr>
          <a:xfrm>
            <a:off x="8040688" y="1754659"/>
            <a:ext cx="2528458" cy="3977804"/>
          </a:xfrm>
          <a:prstGeom prst="wedgeRectCallout">
            <a:avLst>
              <a:gd name="adj1" fmla="val -54412"/>
              <a:gd name="adj2" fmla="val 5892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«Акт выполнения строительно-монтажных работ» отражает факт завершения очередного этапа СМР (для многоэтапных работ), либо полное завершение СМР на объекте строительства (для одноэтапных работ и для заключительного этапа многоэтапных). </a:t>
            </a:r>
          </a:p>
        </p:txBody>
      </p:sp>
      <p:pic>
        <p:nvPicPr>
          <p:cNvPr id="47109"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1223963"/>
            <a:ext cx="640715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p:txBody>
          <a:bodyPr>
            <a:normAutofit fontScale="90000"/>
          </a:bodyPr>
          <a:lstStyle/>
          <a:p>
            <a:r>
              <a:rPr lang="ru-RU" dirty="0"/>
              <a:t>Акт выполнения </a:t>
            </a:r>
            <a:r>
              <a:rPr lang="ru-RU" dirty="0" smtClean="0"/>
              <a:t>строительно-монтажных </a:t>
            </a:r>
            <a:r>
              <a:rPr lang="ru-RU" dirty="0"/>
              <a:t>работ</a:t>
            </a:r>
            <a:br>
              <a:rPr lang="ru-RU" dirty="0"/>
            </a:br>
            <a:endParaRPr lang="ru-RU" dirty="0"/>
          </a:p>
        </p:txBody>
      </p:sp>
    </p:spTree>
    <p:extLst>
      <p:ext uri="{BB962C8B-B14F-4D97-AF65-F5344CB8AC3E}">
        <p14:creationId xmlns:p14="http://schemas.microsoft.com/office/powerpoint/2010/main" val="2693029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4486" y="1989138"/>
            <a:ext cx="4807852" cy="4190004"/>
          </a:xfrm>
          <a:prstGeom prst="rect">
            <a:avLst/>
          </a:prstGeom>
          <a:noFill/>
          <a:ln w="28575">
            <a:solidFill>
              <a:schemeClr val="tx1">
                <a:lumMod val="65000"/>
                <a:lumOff val="3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1" y="1576388"/>
            <a:ext cx="4678363" cy="4013200"/>
          </a:xfrm>
          <a:prstGeom prst="rect">
            <a:avLst/>
          </a:prstGeom>
          <a:noFill/>
          <a:ln w="28575">
            <a:solidFill>
              <a:schemeClr val="tx1">
                <a:lumMod val="65000"/>
                <a:lumOff val="3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6178" y="3162592"/>
            <a:ext cx="3252416" cy="3429300"/>
          </a:xfrm>
          <a:prstGeom prst="rect">
            <a:avLst/>
          </a:prstGeom>
          <a:noFill/>
          <a:ln w="28575">
            <a:solidFill>
              <a:schemeClr val="tx1">
                <a:lumMod val="65000"/>
                <a:lumOff val="3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Прямоугольная выноска 4"/>
          <p:cNvSpPr/>
          <p:nvPr/>
        </p:nvSpPr>
        <p:spPr>
          <a:xfrm>
            <a:off x="3107533" y="1106648"/>
            <a:ext cx="4752975" cy="1295400"/>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ru-RU" sz="1600" dirty="0"/>
              <a:t>Система позволяет формировать печатные формы к акту приемки выполненных работ и справку о стоимости выполненных работ. Печатные формы КС-2 и КС-3, а также печатные формы № 1, 2 и 3. </a:t>
            </a:r>
          </a:p>
        </p:txBody>
      </p:sp>
      <p:sp>
        <p:nvSpPr>
          <p:cNvPr id="2" name="Заголовок 1"/>
          <p:cNvSpPr>
            <a:spLocks noGrp="1"/>
          </p:cNvSpPr>
          <p:nvPr>
            <p:ph type="ctrTitle"/>
          </p:nvPr>
        </p:nvSpPr>
        <p:spPr/>
        <p:txBody>
          <a:bodyPr>
            <a:normAutofit fontScale="90000"/>
          </a:bodyPr>
          <a:lstStyle/>
          <a:p>
            <a:r>
              <a:rPr lang="ru-RU" dirty="0"/>
              <a:t>Печатные формы </a:t>
            </a:r>
            <a:r>
              <a:rPr lang="ru-RU" dirty="0" smtClean="0"/>
              <a:t>актов </a:t>
            </a:r>
            <a:r>
              <a:rPr lang="ru-RU" dirty="0"/>
              <a:t>выполнения СМР</a:t>
            </a:r>
            <a:br>
              <a:rPr lang="ru-RU" dirty="0"/>
            </a:br>
            <a:endParaRPr lang="ru-RU" dirty="0"/>
          </a:p>
        </p:txBody>
      </p:sp>
    </p:spTree>
    <p:extLst>
      <p:ext uri="{BB962C8B-B14F-4D97-AF65-F5344CB8AC3E}">
        <p14:creationId xmlns:p14="http://schemas.microsoft.com/office/powerpoint/2010/main" val="3827852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7189" y="2374827"/>
            <a:ext cx="82962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ая выноска 5"/>
          <p:cNvSpPr/>
          <p:nvPr/>
        </p:nvSpPr>
        <p:spPr>
          <a:xfrm>
            <a:off x="4375451" y="1213803"/>
            <a:ext cx="5761037" cy="1139825"/>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предназначен для расчета расхода материалов, определения объема материалов, включаемых в акты выполненных СМР, а также используется для последующего отражения списания в бух. учете</a:t>
            </a:r>
          </a:p>
        </p:txBody>
      </p:sp>
      <p:sp>
        <p:nvSpPr>
          <p:cNvPr id="2" name="Заголовок 1"/>
          <p:cNvSpPr>
            <a:spLocks noGrp="1"/>
          </p:cNvSpPr>
          <p:nvPr>
            <p:ph type="ctrTitle"/>
          </p:nvPr>
        </p:nvSpPr>
        <p:spPr/>
        <p:txBody>
          <a:bodyPr>
            <a:normAutofit fontScale="90000"/>
          </a:bodyPr>
          <a:lstStyle/>
          <a:p>
            <a:r>
              <a:rPr lang="ru-RU" dirty="0"/>
              <a:t>Журнал расхода </a:t>
            </a:r>
            <a:r>
              <a:rPr lang="ru-RU" dirty="0" smtClean="0"/>
              <a:t>материалов </a:t>
            </a:r>
            <a:r>
              <a:rPr lang="ru-RU" dirty="0"/>
              <a:t>(М-29)</a:t>
            </a:r>
            <a:br>
              <a:rPr lang="ru-RU" dirty="0"/>
            </a:br>
            <a:endParaRPr lang="ru-RU" dirty="0"/>
          </a:p>
        </p:txBody>
      </p:sp>
    </p:spTree>
    <p:extLst>
      <p:ext uri="{BB962C8B-B14F-4D97-AF65-F5344CB8AC3E}">
        <p14:creationId xmlns:p14="http://schemas.microsoft.com/office/powerpoint/2010/main" val="13499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ru-RU" altLang="ru-RU" dirty="0" smtClean="0"/>
              <a:t>Основные разделы продукта</a:t>
            </a:r>
          </a:p>
        </p:txBody>
      </p:sp>
      <p:graphicFrame>
        <p:nvGraphicFramePr>
          <p:cNvPr id="2" name="Схема 1"/>
          <p:cNvGraphicFramePr/>
          <p:nvPr>
            <p:extLst>
              <p:ext uri="{D42A27DB-BD31-4B8C-83A1-F6EECF244321}">
                <p14:modId xmlns:p14="http://schemas.microsoft.com/office/powerpoint/2010/main" val="1489533264"/>
              </p:ext>
            </p:extLst>
          </p:nvPr>
        </p:nvGraphicFramePr>
        <p:xfrm>
          <a:off x="1688757" y="1367482"/>
          <a:ext cx="6878594" cy="430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648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3757" y="2568232"/>
            <a:ext cx="7280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ая выноска 5"/>
          <p:cNvSpPr/>
          <p:nvPr/>
        </p:nvSpPr>
        <p:spPr>
          <a:xfrm>
            <a:off x="4222021" y="872782"/>
            <a:ext cx="5689600" cy="1695450"/>
          </a:xfrm>
          <a:prstGeom prst="wedgeRectCallout">
            <a:avLst>
              <a:gd name="adj1" fmla="val 8251"/>
              <a:gd name="adj2" fmla="val 6552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t>Документ «Путевой лист» имеет следующие назначения использования:</a:t>
            </a:r>
          </a:p>
          <a:p>
            <a:pPr marL="342900" indent="-342900">
              <a:buFontTx/>
              <a:buAutoNum type="arabicPeriod"/>
              <a:defRPr/>
            </a:pPr>
            <a:r>
              <a:rPr lang="ru-RU" sz="1400" dirty="0"/>
              <a:t>Регистрация в учетной системе и печать путевых листов;</a:t>
            </a:r>
          </a:p>
          <a:p>
            <a:pPr marL="342900" indent="-342900">
              <a:buFontTx/>
              <a:buAutoNum type="arabicPeriod"/>
              <a:defRPr/>
            </a:pPr>
            <a:r>
              <a:rPr lang="ru-RU" sz="1400" dirty="0"/>
              <a:t>Расчет нормы расхода ГСМ и отражение рассчитанного количества для последующего списания; </a:t>
            </a:r>
          </a:p>
          <a:p>
            <a:pPr marL="342900" indent="-342900">
              <a:buFontTx/>
              <a:buAutoNum type="arabicPeriod"/>
              <a:defRPr/>
            </a:pPr>
            <a:r>
              <a:rPr lang="ru-RU" sz="1400" dirty="0"/>
              <a:t>Регистрация выполненных работ;</a:t>
            </a:r>
          </a:p>
          <a:p>
            <a:pPr marL="342900" indent="-342900">
              <a:buFontTx/>
              <a:buAutoNum type="arabicPeriod"/>
              <a:defRPr/>
            </a:pPr>
            <a:r>
              <a:rPr lang="ru-RU" sz="1400" dirty="0"/>
              <a:t>Регистрация отработанного водителями времени.</a:t>
            </a:r>
            <a:endParaRPr lang="ru-RU" sz="1400" b="1" dirty="0"/>
          </a:p>
        </p:txBody>
      </p:sp>
      <p:sp>
        <p:nvSpPr>
          <p:cNvPr id="2" name="Заголовок 1"/>
          <p:cNvSpPr>
            <a:spLocks noGrp="1"/>
          </p:cNvSpPr>
          <p:nvPr>
            <p:ph type="ctrTitle"/>
          </p:nvPr>
        </p:nvSpPr>
        <p:spPr/>
        <p:txBody>
          <a:bodyPr>
            <a:normAutofit fontScale="90000"/>
          </a:bodyPr>
          <a:lstStyle/>
          <a:p>
            <a:r>
              <a:rPr lang="ru-RU" dirty="0"/>
              <a:t>Путевой лист</a:t>
            </a:r>
            <a:br>
              <a:rPr lang="ru-RU" dirty="0"/>
            </a:br>
            <a:endParaRPr lang="ru-RU" dirty="0"/>
          </a:p>
        </p:txBody>
      </p:sp>
    </p:spTree>
    <p:extLst>
      <p:ext uri="{BB962C8B-B14F-4D97-AF65-F5344CB8AC3E}">
        <p14:creationId xmlns:p14="http://schemas.microsoft.com/office/powerpoint/2010/main" val="2951718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591" y="2565400"/>
            <a:ext cx="8254681" cy="344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ая выноска 5"/>
          <p:cNvSpPr/>
          <p:nvPr/>
        </p:nvSpPr>
        <p:spPr>
          <a:xfrm>
            <a:off x="4474306" y="1256785"/>
            <a:ext cx="5761037" cy="1250950"/>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«Рапорт о работе строительного механизма» предназначен для регистрации фактической выработки строительных машин и механизмов не на автомобильном ходу, а также для регистрации времени работы машинистов.</a:t>
            </a:r>
          </a:p>
        </p:txBody>
      </p:sp>
      <p:sp>
        <p:nvSpPr>
          <p:cNvPr id="2" name="Заголовок 1"/>
          <p:cNvSpPr>
            <a:spLocks noGrp="1"/>
          </p:cNvSpPr>
          <p:nvPr>
            <p:ph type="ctrTitle"/>
          </p:nvPr>
        </p:nvSpPr>
        <p:spPr/>
        <p:txBody>
          <a:bodyPr>
            <a:normAutofit fontScale="90000"/>
          </a:bodyPr>
          <a:lstStyle/>
          <a:p>
            <a:r>
              <a:rPr lang="ru-RU" dirty="0"/>
              <a:t>Рапорт о работе строительного механизма</a:t>
            </a:r>
            <a:br>
              <a:rPr lang="ru-RU" dirty="0"/>
            </a:br>
            <a:endParaRPr lang="ru-RU" dirty="0"/>
          </a:p>
        </p:txBody>
      </p:sp>
    </p:spTree>
    <p:extLst>
      <p:ext uri="{BB962C8B-B14F-4D97-AF65-F5344CB8AC3E}">
        <p14:creationId xmlns:p14="http://schemas.microsoft.com/office/powerpoint/2010/main" val="278552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534813" y="2448593"/>
            <a:ext cx="8607425" cy="3789362"/>
          </a:xfrm>
          <a:prstGeom prst="rect">
            <a:avLst/>
          </a:prstGeom>
          <a:ln>
            <a:solidFill>
              <a:schemeClr val="bg1">
                <a:lumMod val="65000"/>
              </a:schemeClr>
            </a:solidFill>
          </a:ln>
        </p:spPr>
      </p:pic>
      <p:sp>
        <p:nvSpPr>
          <p:cNvPr id="6" name="Прямоугольная выноска 5"/>
          <p:cNvSpPr/>
          <p:nvPr/>
        </p:nvSpPr>
        <p:spPr>
          <a:xfrm>
            <a:off x="4320488" y="1099837"/>
            <a:ext cx="5761038" cy="1250950"/>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предназначен для регистрации фактически отработанного времени сотрудниками организации. В зависимости от настроек учета, может применяться как сплошное, так и выборочное ведение табеля по сотрудникам</a:t>
            </a:r>
          </a:p>
        </p:txBody>
      </p:sp>
      <p:sp>
        <p:nvSpPr>
          <p:cNvPr id="3" name="Заголовок 2"/>
          <p:cNvSpPr>
            <a:spLocks noGrp="1"/>
          </p:cNvSpPr>
          <p:nvPr>
            <p:ph type="ctrTitle"/>
          </p:nvPr>
        </p:nvSpPr>
        <p:spPr/>
        <p:txBody>
          <a:bodyPr/>
          <a:lstStyle/>
          <a:p>
            <a:r>
              <a:rPr lang="ru-RU" dirty="0"/>
              <a:t>Табель учета рабочего времени</a:t>
            </a:r>
          </a:p>
        </p:txBody>
      </p:sp>
    </p:spTree>
    <p:extLst>
      <p:ext uri="{BB962C8B-B14F-4D97-AF65-F5344CB8AC3E}">
        <p14:creationId xmlns:p14="http://schemas.microsoft.com/office/powerpoint/2010/main" val="2092272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8509" y="2647950"/>
            <a:ext cx="925200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ая выноска 5"/>
          <p:cNvSpPr/>
          <p:nvPr/>
        </p:nvSpPr>
        <p:spPr>
          <a:xfrm>
            <a:off x="4262824" y="1234346"/>
            <a:ext cx="5761038" cy="1306512"/>
          </a:xfrm>
          <a:prstGeom prst="wedgeRectCallout">
            <a:avLst>
              <a:gd name="adj1" fmla="val 8240"/>
              <a:gd name="adj2" fmla="val 663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t>Документ «Сдельный наряд на выполненные работы» предназначен для планирования и учета выполнения строительно-монтажных работ, а также для расчета сдельной оплаты сотрудникам по результатам выполнения работ.</a:t>
            </a:r>
          </a:p>
        </p:txBody>
      </p:sp>
      <p:sp>
        <p:nvSpPr>
          <p:cNvPr id="2" name="Заголовок 1"/>
          <p:cNvSpPr>
            <a:spLocks noGrp="1"/>
          </p:cNvSpPr>
          <p:nvPr>
            <p:ph type="ctrTitle"/>
          </p:nvPr>
        </p:nvSpPr>
        <p:spPr/>
        <p:txBody>
          <a:bodyPr/>
          <a:lstStyle/>
          <a:p>
            <a:r>
              <a:rPr lang="ru-RU" dirty="0"/>
              <a:t>Сдельный наряд на выполнение работ </a:t>
            </a:r>
          </a:p>
        </p:txBody>
      </p:sp>
    </p:spTree>
    <p:extLst>
      <p:ext uri="{BB962C8B-B14F-4D97-AF65-F5344CB8AC3E}">
        <p14:creationId xmlns:p14="http://schemas.microsoft.com/office/powerpoint/2010/main" val="3768713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71"/>
          <p:cNvSpPr>
            <a:spLocks noChangeArrowheads="1"/>
          </p:cNvSpPr>
          <p:nvPr/>
        </p:nvSpPr>
        <p:spPr bwMode="auto">
          <a:xfrm>
            <a:off x="2195813" y="3620273"/>
            <a:ext cx="57975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ru-RU" b="1" u="sng" dirty="0"/>
              <a:t>build@1c-rating.kz</a:t>
            </a:r>
          </a:p>
          <a:p>
            <a:pPr>
              <a:buFontTx/>
              <a:buNone/>
            </a:pPr>
            <a:r>
              <a:rPr lang="en-US" altLang="ru-RU" b="1" u="sng" dirty="0"/>
              <a:t>https://1c-rating.kz/sol/bso</a:t>
            </a:r>
            <a:endParaRPr lang="en-US" altLang="ru-RU" b="1" u="sng" dirty="0">
              <a:hlinkClick r:id="rId3"/>
            </a:endParaRPr>
          </a:p>
          <a:p>
            <a:pPr>
              <a:buFontTx/>
              <a:buNone/>
            </a:pPr>
            <a:endParaRPr lang="en-US" altLang="ru-RU" sz="1600" i="1" dirty="0"/>
          </a:p>
          <a:p>
            <a:pPr>
              <a:buFontTx/>
              <a:buNone/>
            </a:pPr>
            <a:endParaRPr lang="en-US" altLang="ru-RU" sz="1600" i="1" dirty="0"/>
          </a:p>
        </p:txBody>
      </p:sp>
      <p:sp>
        <p:nvSpPr>
          <p:cNvPr id="61444" name="Freeform 577"/>
          <p:cNvSpPr>
            <a:spLocks noEditPoints="1"/>
          </p:cNvSpPr>
          <p:nvPr/>
        </p:nvSpPr>
        <p:spPr bwMode="auto">
          <a:xfrm>
            <a:off x="8741591" y="715792"/>
            <a:ext cx="2252662" cy="454025"/>
          </a:xfrm>
          <a:custGeom>
            <a:avLst/>
            <a:gdLst>
              <a:gd name="T0" fmla="*/ 2147483646 w 4256"/>
              <a:gd name="T1" fmla="*/ 2147483646 h 858"/>
              <a:gd name="T2" fmla="*/ 2147483646 w 4256"/>
              <a:gd name="T3" fmla="*/ 2147483646 h 858"/>
              <a:gd name="T4" fmla="*/ 2147483646 w 4256"/>
              <a:gd name="T5" fmla="*/ 2147483646 h 858"/>
              <a:gd name="T6" fmla="*/ 2147483646 w 4256"/>
              <a:gd name="T7" fmla="*/ 2147483646 h 858"/>
              <a:gd name="T8" fmla="*/ 2147483646 w 4256"/>
              <a:gd name="T9" fmla="*/ 2147483646 h 858"/>
              <a:gd name="T10" fmla="*/ 2147483646 w 4256"/>
              <a:gd name="T11" fmla="*/ 2147483646 h 858"/>
              <a:gd name="T12" fmla="*/ 2147483646 w 4256"/>
              <a:gd name="T13" fmla="*/ 2147483646 h 858"/>
              <a:gd name="T14" fmla="*/ 2147483646 w 4256"/>
              <a:gd name="T15" fmla="*/ 2147483646 h 858"/>
              <a:gd name="T16" fmla="*/ 2147483646 w 4256"/>
              <a:gd name="T17" fmla="*/ 2147483646 h 858"/>
              <a:gd name="T18" fmla="*/ 2147483646 w 4256"/>
              <a:gd name="T19" fmla="*/ 2147483646 h 858"/>
              <a:gd name="T20" fmla="*/ 2147483646 w 4256"/>
              <a:gd name="T21" fmla="*/ 2147483646 h 858"/>
              <a:gd name="T22" fmla="*/ 2147483646 w 4256"/>
              <a:gd name="T23" fmla="*/ 2147483646 h 858"/>
              <a:gd name="T24" fmla="*/ 2147483646 w 4256"/>
              <a:gd name="T25" fmla="*/ 2147483646 h 858"/>
              <a:gd name="T26" fmla="*/ 2147483646 w 4256"/>
              <a:gd name="T27" fmla="*/ 2147483646 h 858"/>
              <a:gd name="T28" fmla="*/ 2147483646 w 4256"/>
              <a:gd name="T29" fmla="*/ 2147483646 h 858"/>
              <a:gd name="T30" fmla="*/ 2147483646 w 4256"/>
              <a:gd name="T31" fmla="*/ 2147483646 h 858"/>
              <a:gd name="T32" fmla="*/ 2147483646 w 4256"/>
              <a:gd name="T33" fmla="*/ 2147483646 h 858"/>
              <a:gd name="T34" fmla="*/ 2147483646 w 4256"/>
              <a:gd name="T35" fmla="*/ 2147483646 h 858"/>
              <a:gd name="T36" fmla="*/ 2147483646 w 4256"/>
              <a:gd name="T37" fmla="*/ 2147483646 h 858"/>
              <a:gd name="T38" fmla="*/ 2147483646 w 4256"/>
              <a:gd name="T39" fmla="*/ 2147483646 h 858"/>
              <a:gd name="T40" fmla="*/ 2147483646 w 4256"/>
              <a:gd name="T41" fmla="*/ 2147483646 h 858"/>
              <a:gd name="T42" fmla="*/ 2147483646 w 4256"/>
              <a:gd name="T43" fmla="*/ 2147483646 h 858"/>
              <a:gd name="T44" fmla="*/ 2147483646 w 4256"/>
              <a:gd name="T45" fmla="*/ 2147483646 h 858"/>
              <a:gd name="T46" fmla="*/ 2147483646 w 4256"/>
              <a:gd name="T47" fmla="*/ 2147483646 h 858"/>
              <a:gd name="T48" fmla="*/ 2147483646 w 4256"/>
              <a:gd name="T49" fmla="*/ 2147483646 h 858"/>
              <a:gd name="T50" fmla="*/ 2147483646 w 4256"/>
              <a:gd name="T51" fmla="*/ 2147483646 h 858"/>
              <a:gd name="T52" fmla="*/ 2147483646 w 4256"/>
              <a:gd name="T53" fmla="*/ 2147483646 h 858"/>
              <a:gd name="T54" fmla="*/ 2147483646 w 4256"/>
              <a:gd name="T55" fmla="*/ 2147483646 h 858"/>
              <a:gd name="T56" fmla="*/ 2147483646 w 4256"/>
              <a:gd name="T57" fmla="*/ 2147483646 h 858"/>
              <a:gd name="T58" fmla="*/ 2147483646 w 4256"/>
              <a:gd name="T59" fmla="*/ 2147483646 h 858"/>
              <a:gd name="T60" fmla="*/ 2147483646 w 4256"/>
              <a:gd name="T61" fmla="*/ 2147483646 h 858"/>
              <a:gd name="T62" fmla="*/ 2147483646 w 4256"/>
              <a:gd name="T63" fmla="*/ 2147483646 h 858"/>
              <a:gd name="T64" fmla="*/ 2147483646 w 4256"/>
              <a:gd name="T65" fmla="*/ 2147483646 h 858"/>
              <a:gd name="T66" fmla="*/ 2147483646 w 4256"/>
              <a:gd name="T67" fmla="*/ 2147483646 h 858"/>
              <a:gd name="T68" fmla="*/ 2147483646 w 4256"/>
              <a:gd name="T69" fmla="*/ 2147483646 h 858"/>
              <a:gd name="T70" fmla="*/ 2147483646 w 4256"/>
              <a:gd name="T71" fmla="*/ 2147483646 h 858"/>
              <a:gd name="T72" fmla="*/ 2147483646 w 4256"/>
              <a:gd name="T73" fmla="*/ 2147483646 h 858"/>
              <a:gd name="T74" fmla="*/ 2147483646 w 4256"/>
              <a:gd name="T75" fmla="*/ 2147483646 h 858"/>
              <a:gd name="T76" fmla="*/ 2147483646 w 4256"/>
              <a:gd name="T77" fmla="*/ 2147483646 h 858"/>
              <a:gd name="T78" fmla="*/ 2147483646 w 4256"/>
              <a:gd name="T79" fmla="*/ 2147483646 h 858"/>
              <a:gd name="T80" fmla="*/ 2147483646 w 4256"/>
              <a:gd name="T81" fmla="*/ 2147483646 h 858"/>
              <a:gd name="T82" fmla="*/ 2147483646 w 4256"/>
              <a:gd name="T83" fmla="*/ 2147483646 h 858"/>
              <a:gd name="T84" fmla="*/ 2147483646 w 4256"/>
              <a:gd name="T85" fmla="*/ 2147483646 h 858"/>
              <a:gd name="T86" fmla="*/ 2147483646 w 4256"/>
              <a:gd name="T87" fmla="*/ 2147483646 h 858"/>
              <a:gd name="T88" fmla="*/ 2147483646 w 4256"/>
              <a:gd name="T89" fmla="*/ 2147483646 h 858"/>
              <a:gd name="T90" fmla="*/ 2147483646 w 4256"/>
              <a:gd name="T91" fmla="*/ 2147483646 h 858"/>
              <a:gd name="T92" fmla="*/ 2147483646 w 4256"/>
              <a:gd name="T93" fmla="*/ 2147483646 h 858"/>
              <a:gd name="T94" fmla="*/ 2147483646 w 4256"/>
              <a:gd name="T95" fmla="*/ 2147483646 h 858"/>
              <a:gd name="T96" fmla="*/ 2147483646 w 4256"/>
              <a:gd name="T97" fmla="*/ 2147483646 h 858"/>
              <a:gd name="T98" fmla="*/ 2147483646 w 4256"/>
              <a:gd name="T99" fmla="*/ 2147483646 h 858"/>
              <a:gd name="T100" fmla="*/ 2147483646 w 4256"/>
              <a:gd name="T101" fmla="*/ 2147483646 h 858"/>
              <a:gd name="T102" fmla="*/ 2147483646 w 4256"/>
              <a:gd name="T103" fmla="*/ 2147483646 h 858"/>
              <a:gd name="T104" fmla="*/ 2147483646 w 4256"/>
              <a:gd name="T105" fmla="*/ 2147483646 h 858"/>
              <a:gd name="T106" fmla="*/ 2147483646 w 4256"/>
              <a:gd name="T107" fmla="*/ 2147483646 h 858"/>
              <a:gd name="T108" fmla="*/ 2147483646 w 4256"/>
              <a:gd name="T109" fmla="*/ 2147483646 h 858"/>
              <a:gd name="T110" fmla="*/ 2147483646 w 4256"/>
              <a:gd name="T111" fmla="*/ 2147483646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56"/>
              <a:gd name="T169" fmla="*/ 0 h 858"/>
              <a:gd name="T170" fmla="*/ 4256 w 4256"/>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56" h="858">
                <a:moveTo>
                  <a:pt x="85" y="843"/>
                </a:moveTo>
                <a:lnTo>
                  <a:pt x="85" y="308"/>
                </a:lnTo>
                <a:lnTo>
                  <a:pt x="0" y="308"/>
                </a:lnTo>
                <a:lnTo>
                  <a:pt x="0" y="223"/>
                </a:lnTo>
                <a:lnTo>
                  <a:pt x="11" y="223"/>
                </a:lnTo>
                <a:lnTo>
                  <a:pt x="21" y="221"/>
                </a:lnTo>
                <a:lnTo>
                  <a:pt x="31" y="219"/>
                </a:lnTo>
                <a:lnTo>
                  <a:pt x="41" y="217"/>
                </a:lnTo>
                <a:lnTo>
                  <a:pt x="51" y="215"/>
                </a:lnTo>
                <a:lnTo>
                  <a:pt x="59" y="211"/>
                </a:lnTo>
                <a:lnTo>
                  <a:pt x="68" y="206"/>
                </a:lnTo>
                <a:lnTo>
                  <a:pt x="76" y="202"/>
                </a:lnTo>
                <a:lnTo>
                  <a:pt x="84" y="197"/>
                </a:lnTo>
                <a:lnTo>
                  <a:pt x="91" y="190"/>
                </a:lnTo>
                <a:lnTo>
                  <a:pt x="97" y="184"/>
                </a:lnTo>
                <a:lnTo>
                  <a:pt x="103" y="177"/>
                </a:lnTo>
                <a:lnTo>
                  <a:pt x="109" y="170"/>
                </a:lnTo>
                <a:lnTo>
                  <a:pt x="113" y="161"/>
                </a:lnTo>
                <a:lnTo>
                  <a:pt x="116" y="152"/>
                </a:lnTo>
                <a:lnTo>
                  <a:pt x="120" y="144"/>
                </a:lnTo>
                <a:lnTo>
                  <a:pt x="242" y="144"/>
                </a:lnTo>
                <a:lnTo>
                  <a:pt x="242" y="843"/>
                </a:lnTo>
                <a:lnTo>
                  <a:pt x="85" y="843"/>
                </a:lnTo>
                <a:close/>
                <a:moveTo>
                  <a:pt x="352" y="310"/>
                </a:moveTo>
                <a:lnTo>
                  <a:pt x="353" y="290"/>
                </a:lnTo>
                <a:lnTo>
                  <a:pt x="355" y="269"/>
                </a:lnTo>
                <a:lnTo>
                  <a:pt x="359" y="251"/>
                </a:lnTo>
                <a:lnTo>
                  <a:pt x="364" y="233"/>
                </a:lnTo>
                <a:lnTo>
                  <a:pt x="370" y="217"/>
                </a:lnTo>
                <a:lnTo>
                  <a:pt x="379" y="202"/>
                </a:lnTo>
                <a:lnTo>
                  <a:pt x="389" y="188"/>
                </a:lnTo>
                <a:lnTo>
                  <a:pt x="400" y="175"/>
                </a:lnTo>
                <a:lnTo>
                  <a:pt x="413" y="164"/>
                </a:lnTo>
                <a:lnTo>
                  <a:pt x="426" y="154"/>
                </a:lnTo>
                <a:lnTo>
                  <a:pt x="441" y="146"/>
                </a:lnTo>
                <a:lnTo>
                  <a:pt x="457" y="139"/>
                </a:lnTo>
                <a:lnTo>
                  <a:pt x="473" y="134"/>
                </a:lnTo>
                <a:lnTo>
                  <a:pt x="492" y="131"/>
                </a:lnTo>
                <a:lnTo>
                  <a:pt x="510" y="127"/>
                </a:lnTo>
                <a:lnTo>
                  <a:pt x="530" y="127"/>
                </a:lnTo>
                <a:lnTo>
                  <a:pt x="553" y="127"/>
                </a:lnTo>
                <a:lnTo>
                  <a:pt x="574" y="130"/>
                </a:lnTo>
                <a:lnTo>
                  <a:pt x="594" y="133"/>
                </a:lnTo>
                <a:lnTo>
                  <a:pt x="612" y="138"/>
                </a:lnTo>
                <a:lnTo>
                  <a:pt x="629" y="144"/>
                </a:lnTo>
                <a:lnTo>
                  <a:pt x="645" y="151"/>
                </a:lnTo>
                <a:lnTo>
                  <a:pt x="659" y="160"/>
                </a:lnTo>
                <a:lnTo>
                  <a:pt x="672" y="170"/>
                </a:lnTo>
                <a:lnTo>
                  <a:pt x="677" y="176"/>
                </a:lnTo>
                <a:lnTo>
                  <a:pt x="683" y="181"/>
                </a:lnTo>
                <a:lnTo>
                  <a:pt x="688" y="188"/>
                </a:lnTo>
                <a:lnTo>
                  <a:pt x="693" y="196"/>
                </a:lnTo>
                <a:lnTo>
                  <a:pt x="697" y="203"/>
                </a:lnTo>
                <a:lnTo>
                  <a:pt x="701" y="212"/>
                </a:lnTo>
                <a:lnTo>
                  <a:pt x="704" y="220"/>
                </a:lnTo>
                <a:lnTo>
                  <a:pt x="708" y="229"/>
                </a:lnTo>
                <a:lnTo>
                  <a:pt x="713" y="248"/>
                </a:lnTo>
                <a:lnTo>
                  <a:pt x="717" y="271"/>
                </a:lnTo>
                <a:lnTo>
                  <a:pt x="720" y="295"/>
                </a:lnTo>
                <a:lnTo>
                  <a:pt x="720" y="320"/>
                </a:lnTo>
                <a:lnTo>
                  <a:pt x="720" y="387"/>
                </a:lnTo>
                <a:lnTo>
                  <a:pt x="562" y="387"/>
                </a:lnTo>
                <a:lnTo>
                  <a:pt x="562" y="261"/>
                </a:lnTo>
                <a:lnTo>
                  <a:pt x="561" y="254"/>
                </a:lnTo>
                <a:lnTo>
                  <a:pt x="560" y="246"/>
                </a:lnTo>
                <a:lnTo>
                  <a:pt x="557" y="240"/>
                </a:lnTo>
                <a:lnTo>
                  <a:pt x="554" y="236"/>
                </a:lnTo>
                <a:lnTo>
                  <a:pt x="551" y="231"/>
                </a:lnTo>
                <a:lnTo>
                  <a:pt x="547" y="229"/>
                </a:lnTo>
                <a:lnTo>
                  <a:pt x="541" y="227"/>
                </a:lnTo>
                <a:lnTo>
                  <a:pt x="535" y="227"/>
                </a:lnTo>
                <a:lnTo>
                  <a:pt x="530" y="227"/>
                </a:lnTo>
                <a:lnTo>
                  <a:pt x="525" y="229"/>
                </a:lnTo>
                <a:lnTo>
                  <a:pt x="521" y="232"/>
                </a:lnTo>
                <a:lnTo>
                  <a:pt x="516" y="236"/>
                </a:lnTo>
                <a:lnTo>
                  <a:pt x="512" y="241"/>
                </a:lnTo>
                <a:lnTo>
                  <a:pt x="510" y="247"/>
                </a:lnTo>
                <a:lnTo>
                  <a:pt x="508" y="254"/>
                </a:lnTo>
                <a:lnTo>
                  <a:pt x="508" y="261"/>
                </a:lnTo>
                <a:lnTo>
                  <a:pt x="508" y="721"/>
                </a:lnTo>
                <a:lnTo>
                  <a:pt x="508" y="729"/>
                </a:lnTo>
                <a:lnTo>
                  <a:pt x="510" y="735"/>
                </a:lnTo>
                <a:lnTo>
                  <a:pt x="512" y="742"/>
                </a:lnTo>
                <a:lnTo>
                  <a:pt x="516" y="746"/>
                </a:lnTo>
                <a:lnTo>
                  <a:pt x="521" y="750"/>
                </a:lnTo>
                <a:lnTo>
                  <a:pt x="525" y="753"/>
                </a:lnTo>
                <a:lnTo>
                  <a:pt x="530" y="755"/>
                </a:lnTo>
                <a:lnTo>
                  <a:pt x="535" y="756"/>
                </a:lnTo>
                <a:lnTo>
                  <a:pt x="541" y="755"/>
                </a:lnTo>
                <a:lnTo>
                  <a:pt x="547" y="753"/>
                </a:lnTo>
                <a:lnTo>
                  <a:pt x="551" y="750"/>
                </a:lnTo>
                <a:lnTo>
                  <a:pt x="554" y="747"/>
                </a:lnTo>
                <a:lnTo>
                  <a:pt x="557" y="742"/>
                </a:lnTo>
                <a:lnTo>
                  <a:pt x="560" y="736"/>
                </a:lnTo>
                <a:lnTo>
                  <a:pt x="561" y="729"/>
                </a:lnTo>
                <a:lnTo>
                  <a:pt x="562" y="721"/>
                </a:lnTo>
                <a:lnTo>
                  <a:pt x="562" y="578"/>
                </a:lnTo>
                <a:lnTo>
                  <a:pt x="720" y="578"/>
                </a:lnTo>
                <a:lnTo>
                  <a:pt x="720" y="680"/>
                </a:lnTo>
                <a:lnTo>
                  <a:pt x="720" y="702"/>
                </a:lnTo>
                <a:lnTo>
                  <a:pt x="717" y="722"/>
                </a:lnTo>
                <a:lnTo>
                  <a:pt x="714" y="742"/>
                </a:lnTo>
                <a:lnTo>
                  <a:pt x="710" y="759"/>
                </a:lnTo>
                <a:lnTo>
                  <a:pt x="704" y="775"/>
                </a:lnTo>
                <a:lnTo>
                  <a:pt x="697" y="790"/>
                </a:lnTo>
                <a:lnTo>
                  <a:pt x="689" y="803"/>
                </a:lnTo>
                <a:lnTo>
                  <a:pt x="680" y="815"/>
                </a:lnTo>
                <a:lnTo>
                  <a:pt x="674" y="819"/>
                </a:lnTo>
                <a:lnTo>
                  <a:pt x="669" y="825"/>
                </a:lnTo>
                <a:lnTo>
                  <a:pt x="662" y="829"/>
                </a:lnTo>
                <a:lnTo>
                  <a:pt x="656" y="833"/>
                </a:lnTo>
                <a:lnTo>
                  <a:pt x="641" y="841"/>
                </a:lnTo>
                <a:lnTo>
                  <a:pt x="623" y="848"/>
                </a:lnTo>
                <a:lnTo>
                  <a:pt x="604" y="852"/>
                </a:lnTo>
                <a:lnTo>
                  <a:pt x="583" y="855"/>
                </a:lnTo>
                <a:lnTo>
                  <a:pt x="560" y="857"/>
                </a:lnTo>
                <a:lnTo>
                  <a:pt x="535" y="858"/>
                </a:lnTo>
                <a:lnTo>
                  <a:pt x="517" y="857"/>
                </a:lnTo>
                <a:lnTo>
                  <a:pt x="501" y="857"/>
                </a:lnTo>
                <a:lnTo>
                  <a:pt x="486" y="855"/>
                </a:lnTo>
                <a:lnTo>
                  <a:pt x="471" y="853"/>
                </a:lnTo>
                <a:lnTo>
                  <a:pt x="458" y="851"/>
                </a:lnTo>
                <a:lnTo>
                  <a:pt x="445" y="846"/>
                </a:lnTo>
                <a:lnTo>
                  <a:pt x="434" y="843"/>
                </a:lnTo>
                <a:lnTo>
                  <a:pt x="423" y="838"/>
                </a:lnTo>
                <a:lnTo>
                  <a:pt x="414" y="832"/>
                </a:lnTo>
                <a:lnTo>
                  <a:pt x="405" y="827"/>
                </a:lnTo>
                <a:lnTo>
                  <a:pt x="398" y="820"/>
                </a:lnTo>
                <a:lnTo>
                  <a:pt x="390" y="813"/>
                </a:lnTo>
                <a:lnTo>
                  <a:pt x="383" y="805"/>
                </a:lnTo>
                <a:lnTo>
                  <a:pt x="377" y="798"/>
                </a:lnTo>
                <a:lnTo>
                  <a:pt x="373" y="788"/>
                </a:lnTo>
                <a:lnTo>
                  <a:pt x="368" y="779"/>
                </a:lnTo>
                <a:lnTo>
                  <a:pt x="364" y="769"/>
                </a:lnTo>
                <a:lnTo>
                  <a:pt x="361" y="758"/>
                </a:lnTo>
                <a:lnTo>
                  <a:pt x="359" y="747"/>
                </a:lnTo>
                <a:lnTo>
                  <a:pt x="356" y="735"/>
                </a:lnTo>
                <a:lnTo>
                  <a:pt x="354" y="722"/>
                </a:lnTo>
                <a:lnTo>
                  <a:pt x="353" y="708"/>
                </a:lnTo>
                <a:lnTo>
                  <a:pt x="352" y="694"/>
                </a:lnTo>
                <a:lnTo>
                  <a:pt x="352" y="680"/>
                </a:lnTo>
                <a:lnTo>
                  <a:pt x="352" y="310"/>
                </a:lnTo>
                <a:close/>
                <a:moveTo>
                  <a:pt x="813" y="542"/>
                </a:moveTo>
                <a:lnTo>
                  <a:pt x="813" y="447"/>
                </a:lnTo>
                <a:lnTo>
                  <a:pt x="1009" y="447"/>
                </a:lnTo>
                <a:lnTo>
                  <a:pt x="1009" y="542"/>
                </a:lnTo>
                <a:lnTo>
                  <a:pt x="813" y="542"/>
                </a:lnTo>
                <a:close/>
                <a:moveTo>
                  <a:pt x="1142" y="843"/>
                </a:moveTo>
                <a:lnTo>
                  <a:pt x="1142" y="144"/>
                </a:lnTo>
                <a:lnTo>
                  <a:pt x="1328" y="144"/>
                </a:lnTo>
                <a:lnTo>
                  <a:pt x="1350" y="145"/>
                </a:lnTo>
                <a:lnTo>
                  <a:pt x="1371" y="146"/>
                </a:lnTo>
                <a:lnTo>
                  <a:pt x="1391" y="148"/>
                </a:lnTo>
                <a:lnTo>
                  <a:pt x="1408" y="151"/>
                </a:lnTo>
                <a:lnTo>
                  <a:pt x="1425" y="157"/>
                </a:lnTo>
                <a:lnTo>
                  <a:pt x="1441" y="162"/>
                </a:lnTo>
                <a:lnTo>
                  <a:pt x="1454" y="168"/>
                </a:lnTo>
                <a:lnTo>
                  <a:pt x="1465" y="175"/>
                </a:lnTo>
                <a:lnTo>
                  <a:pt x="1476" y="184"/>
                </a:lnTo>
                <a:lnTo>
                  <a:pt x="1486" y="193"/>
                </a:lnTo>
                <a:lnTo>
                  <a:pt x="1494" y="204"/>
                </a:lnTo>
                <a:lnTo>
                  <a:pt x="1500" y="215"/>
                </a:lnTo>
                <a:lnTo>
                  <a:pt x="1505" y="228"/>
                </a:lnTo>
                <a:lnTo>
                  <a:pt x="1509" y="241"/>
                </a:lnTo>
                <a:lnTo>
                  <a:pt x="1511" y="255"/>
                </a:lnTo>
                <a:lnTo>
                  <a:pt x="1512" y="270"/>
                </a:lnTo>
                <a:lnTo>
                  <a:pt x="1512" y="421"/>
                </a:lnTo>
                <a:lnTo>
                  <a:pt x="1511" y="442"/>
                </a:lnTo>
                <a:lnTo>
                  <a:pt x="1509" y="462"/>
                </a:lnTo>
                <a:lnTo>
                  <a:pt x="1505" y="478"/>
                </a:lnTo>
                <a:lnTo>
                  <a:pt x="1500" y="494"/>
                </a:lnTo>
                <a:lnTo>
                  <a:pt x="1494" y="507"/>
                </a:lnTo>
                <a:lnTo>
                  <a:pt x="1485" y="520"/>
                </a:lnTo>
                <a:lnTo>
                  <a:pt x="1481" y="525"/>
                </a:lnTo>
                <a:lnTo>
                  <a:pt x="1475" y="530"/>
                </a:lnTo>
                <a:lnTo>
                  <a:pt x="1470" y="535"/>
                </a:lnTo>
                <a:lnTo>
                  <a:pt x="1464" y="539"/>
                </a:lnTo>
                <a:lnTo>
                  <a:pt x="1451" y="547"/>
                </a:lnTo>
                <a:lnTo>
                  <a:pt x="1437" y="553"/>
                </a:lnTo>
                <a:lnTo>
                  <a:pt x="1421" y="559"/>
                </a:lnTo>
                <a:lnTo>
                  <a:pt x="1403" y="563"/>
                </a:lnTo>
                <a:lnTo>
                  <a:pt x="1384" y="566"/>
                </a:lnTo>
                <a:lnTo>
                  <a:pt x="1363" y="570"/>
                </a:lnTo>
                <a:lnTo>
                  <a:pt x="1341" y="571"/>
                </a:lnTo>
                <a:lnTo>
                  <a:pt x="1317" y="571"/>
                </a:lnTo>
                <a:lnTo>
                  <a:pt x="1301" y="571"/>
                </a:lnTo>
                <a:lnTo>
                  <a:pt x="1301" y="843"/>
                </a:lnTo>
                <a:lnTo>
                  <a:pt x="1142" y="843"/>
                </a:lnTo>
                <a:close/>
                <a:moveTo>
                  <a:pt x="1301" y="474"/>
                </a:moveTo>
                <a:lnTo>
                  <a:pt x="1327" y="474"/>
                </a:lnTo>
                <a:lnTo>
                  <a:pt x="1334" y="473"/>
                </a:lnTo>
                <a:lnTo>
                  <a:pt x="1339" y="471"/>
                </a:lnTo>
                <a:lnTo>
                  <a:pt x="1343" y="468"/>
                </a:lnTo>
                <a:lnTo>
                  <a:pt x="1349" y="464"/>
                </a:lnTo>
                <a:lnTo>
                  <a:pt x="1352" y="457"/>
                </a:lnTo>
                <a:lnTo>
                  <a:pt x="1354" y="451"/>
                </a:lnTo>
                <a:lnTo>
                  <a:pt x="1356" y="443"/>
                </a:lnTo>
                <a:lnTo>
                  <a:pt x="1356" y="434"/>
                </a:lnTo>
                <a:lnTo>
                  <a:pt x="1356" y="272"/>
                </a:lnTo>
                <a:lnTo>
                  <a:pt x="1356" y="264"/>
                </a:lnTo>
                <a:lnTo>
                  <a:pt x="1354" y="255"/>
                </a:lnTo>
                <a:lnTo>
                  <a:pt x="1352" y="248"/>
                </a:lnTo>
                <a:lnTo>
                  <a:pt x="1349" y="242"/>
                </a:lnTo>
                <a:lnTo>
                  <a:pt x="1344" y="238"/>
                </a:lnTo>
                <a:lnTo>
                  <a:pt x="1339" y="236"/>
                </a:lnTo>
                <a:lnTo>
                  <a:pt x="1333" y="233"/>
                </a:lnTo>
                <a:lnTo>
                  <a:pt x="1325" y="232"/>
                </a:lnTo>
                <a:lnTo>
                  <a:pt x="1301" y="232"/>
                </a:lnTo>
                <a:lnTo>
                  <a:pt x="1301" y="474"/>
                </a:lnTo>
                <a:close/>
                <a:moveTo>
                  <a:pt x="1606" y="843"/>
                </a:moveTo>
                <a:lnTo>
                  <a:pt x="1606" y="144"/>
                </a:lnTo>
                <a:lnTo>
                  <a:pt x="1901" y="144"/>
                </a:lnTo>
                <a:lnTo>
                  <a:pt x="1901" y="240"/>
                </a:lnTo>
                <a:lnTo>
                  <a:pt x="1765" y="240"/>
                </a:lnTo>
                <a:lnTo>
                  <a:pt x="1765" y="402"/>
                </a:lnTo>
                <a:lnTo>
                  <a:pt x="1901" y="402"/>
                </a:lnTo>
                <a:lnTo>
                  <a:pt x="1901" y="504"/>
                </a:lnTo>
                <a:lnTo>
                  <a:pt x="1765" y="504"/>
                </a:lnTo>
                <a:lnTo>
                  <a:pt x="1765" y="738"/>
                </a:lnTo>
                <a:lnTo>
                  <a:pt x="1901" y="738"/>
                </a:lnTo>
                <a:lnTo>
                  <a:pt x="1901" y="843"/>
                </a:lnTo>
                <a:lnTo>
                  <a:pt x="1606" y="843"/>
                </a:lnTo>
                <a:close/>
                <a:moveTo>
                  <a:pt x="2275" y="0"/>
                </a:moveTo>
                <a:lnTo>
                  <a:pt x="2353" y="13"/>
                </a:lnTo>
                <a:lnTo>
                  <a:pt x="2352" y="19"/>
                </a:lnTo>
                <a:lnTo>
                  <a:pt x="2350" y="27"/>
                </a:lnTo>
                <a:lnTo>
                  <a:pt x="2348" y="34"/>
                </a:lnTo>
                <a:lnTo>
                  <a:pt x="2344" y="42"/>
                </a:lnTo>
                <a:lnTo>
                  <a:pt x="2335" y="59"/>
                </a:lnTo>
                <a:lnTo>
                  <a:pt x="2323" y="79"/>
                </a:lnTo>
                <a:lnTo>
                  <a:pt x="2315" y="87"/>
                </a:lnTo>
                <a:lnTo>
                  <a:pt x="2305" y="95"/>
                </a:lnTo>
                <a:lnTo>
                  <a:pt x="2295" y="103"/>
                </a:lnTo>
                <a:lnTo>
                  <a:pt x="2283" y="108"/>
                </a:lnTo>
                <a:lnTo>
                  <a:pt x="2269" y="112"/>
                </a:lnTo>
                <a:lnTo>
                  <a:pt x="2252" y="114"/>
                </a:lnTo>
                <a:lnTo>
                  <a:pt x="2235" y="117"/>
                </a:lnTo>
                <a:lnTo>
                  <a:pt x="2217" y="118"/>
                </a:lnTo>
                <a:lnTo>
                  <a:pt x="2198" y="117"/>
                </a:lnTo>
                <a:lnTo>
                  <a:pt x="2182" y="116"/>
                </a:lnTo>
                <a:lnTo>
                  <a:pt x="2167" y="112"/>
                </a:lnTo>
                <a:lnTo>
                  <a:pt x="2153" y="108"/>
                </a:lnTo>
                <a:lnTo>
                  <a:pt x="2140" y="103"/>
                </a:lnTo>
                <a:lnTo>
                  <a:pt x="2130" y="96"/>
                </a:lnTo>
                <a:lnTo>
                  <a:pt x="2121" y="88"/>
                </a:lnTo>
                <a:lnTo>
                  <a:pt x="2113" y="80"/>
                </a:lnTo>
                <a:lnTo>
                  <a:pt x="2100" y="61"/>
                </a:lnTo>
                <a:lnTo>
                  <a:pt x="2090" y="45"/>
                </a:lnTo>
                <a:lnTo>
                  <a:pt x="2087" y="38"/>
                </a:lnTo>
                <a:lnTo>
                  <a:pt x="2085" y="31"/>
                </a:lnTo>
                <a:lnTo>
                  <a:pt x="2083" y="24"/>
                </a:lnTo>
                <a:lnTo>
                  <a:pt x="2082" y="18"/>
                </a:lnTo>
                <a:lnTo>
                  <a:pt x="2161" y="0"/>
                </a:lnTo>
                <a:lnTo>
                  <a:pt x="2163" y="5"/>
                </a:lnTo>
                <a:lnTo>
                  <a:pt x="2166" y="11"/>
                </a:lnTo>
                <a:lnTo>
                  <a:pt x="2170" y="17"/>
                </a:lnTo>
                <a:lnTo>
                  <a:pt x="2177" y="24"/>
                </a:lnTo>
                <a:lnTo>
                  <a:pt x="2180" y="28"/>
                </a:lnTo>
                <a:lnTo>
                  <a:pt x="2184" y="30"/>
                </a:lnTo>
                <a:lnTo>
                  <a:pt x="2189" y="32"/>
                </a:lnTo>
                <a:lnTo>
                  <a:pt x="2194" y="34"/>
                </a:lnTo>
                <a:lnTo>
                  <a:pt x="2206" y="38"/>
                </a:lnTo>
                <a:lnTo>
                  <a:pt x="2219" y="39"/>
                </a:lnTo>
                <a:lnTo>
                  <a:pt x="2232" y="38"/>
                </a:lnTo>
                <a:lnTo>
                  <a:pt x="2243" y="34"/>
                </a:lnTo>
                <a:lnTo>
                  <a:pt x="2248" y="32"/>
                </a:lnTo>
                <a:lnTo>
                  <a:pt x="2252" y="30"/>
                </a:lnTo>
                <a:lnTo>
                  <a:pt x="2257" y="28"/>
                </a:lnTo>
                <a:lnTo>
                  <a:pt x="2260" y="24"/>
                </a:lnTo>
                <a:lnTo>
                  <a:pt x="2265" y="17"/>
                </a:lnTo>
                <a:lnTo>
                  <a:pt x="2271" y="11"/>
                </a:lnTo>
                <a:lnTo>
                  <a:pt x="2273" y="5"/>
                </a:lnTo>
                <a:lnTo>
                  <a:pt x="2275" y="0"/>
                </a:lnTo>
                <a:close/>
                <a:moveTo>
                  <a:pt x="2275" y="144"/>
                </a:moveTo>
                <a:lnTo>
                  <a:pt x="2434" y="144"/>
                </a:lnTo>
                <a:lnTo>
                  <a:pt x="2434" y="843"/>
                </a:lnTo>
                <a:lnTo>
                  <a:pt x="2275" y="843"/>
                </a:lnTo>
                <a:lnTo>
                  <a:pt x="2275" y="553"/>
                </a:lnTo>
                <a:lnTo>
                  <a:pt x="2283" y="450"/>
                </a:lnTo>
                <a:lnTo>
                  <a:pt x="2276" y="450"/>
                </a:lnTo>
                <a:lnTo>
                  <a:pt x="2252" y="553"/>
                </a:lnTo>
                <a:lnTo>
                  <a:pt x="2167" y="843"/>
                </a:lnTo>
                <a:lnTo>
                  <a:pt x="2008" y="843"/>
                </a:lnTo>
                <a:lnTo>
                  <a:pt x="2008" y="144"/>
                </a:lnTo>
                <a:lnTo>
                  <a:pt x="2167" y="144"/>
                </a:lnTo>
                <a:lnTo>
                  <a:pt x="2167" y="387"/>
                </a:lnTo>
                <a:lnTo>
                  <a:pt x="2163" y="484"/>
                </a:lnTo>
                <a:lnTo>
                  <a:pt x="2167" y="484"/>
                </a:lnTo>
                <a:lnTo>
                  <a:pt x="2188" y="392"/>
                </a:lnTo>
                <a:lnTo>
                  <a:pt x="2275" y="144"/>
                </a:lnTo>
                <a:close/>
                <a:moveTo>
                  <a:pt x="2615" y="843"/>
                </a:moveTo>
                <a:lnTo>
                  <a:pt x="2615" y="243"/>
                </a:lnTo>
                <a:lnTo>
                  <a:pt x="2513" y="243"/>
                </a:lnTo>
                <a:lnTo>
                  <a:pt x="2513" y="144"/>
                </a:lnTo>
                <a:lnTo>
                  <a:pt x="2873" y="144"/>
                </a:lnTo>
                <a:lnTo>
                  <a:pt x="2873" y="243"/>
                </a:lnTo>
                <a:lnTo>
                  <a:pt x="2773" y="243"/>
                </a:lnTo>
                <a:lnTo>
                  <a:pt x="2773" y="843"/>
                </a:lnTo>
                <a:lnTo>
                  <a:pt x="2615" y="843"/>
                </a:lnTo>
                <a:close/>
                <a:moveTo>
                  <a:pt x="3238" y="144"/>
                </a:moveTo>
                <a:lnTo>
                  <a:pt x="3397" y="144"/>
                </a:lnTo>
                <a:lnTo>
                  <a:pt x="3397" y="843"/>
                </a:lnTo>
                <a:lnTo>
                  <a:pt x="3238" y="843"/>
                </a:lnTo>
                <a:lnTo>
                  <a:pt x="3238" y="553"/>
                </a:lnTo>
                <a:lnTo>
                  <a:pt x="3246" y="450"/>
                </a:lnTo>
                <a:lnTo>
                  <a:pt x="3239" y="450"/>
                </a:lnTo>
                <a:lnTo>
                  <a:pt x="3214" y="553"/>
                </a:lnTo>
                <a:lnTo>
                  <a:pt x="3130" y="843"/>
                </a:lnTo>
                <a:lnTo>
                  <a:pt x="2971" y="843"/>
                </a:lnTo>
                <a:lnTo>
                  <a:pt x="2971" y="144"/>
                </a:lnTo>
                <a:lnTo>
                  <a:pt x="3130" y="144"/>
                </a:lnTo>
                <a:lnTo>
                  <a:pt x="3130" y="387"/>
                </a:lnTo>
                <a:lnTo>
                  <a:pt x="3126" y="484"/>
                </a:lnTo>
                <a:lnTo>
                  <a:pt x="3130" y="484"/>
                </a:lnTo>
                <a:lnTo>
                  <a:pt x="3150" y="392"/>
                </a:lnTo>
                <a:lnTo>
                  <a:pt x="3238" y="144"/>
                </a:lnTo>
                <a:close/>
                <a:moveTo>
                  <a:pt x="3495" y="843"/>
                </a:moveTo>
                <a:lnTo>
                  <a:pt x="3495" y="144"/>
                </a:lnTo>
                <a:lnTo>
                  <a:pt x="3654" y="144"/>
                </a:lnTo>
                <a:lnTo>
                  <a:pt x="3654" y="402"/>
                </a:lnTo>
                <a:lnTo>
                  <a:pt x="3704" y="402"/>
                </a:lnTo>
                <a:lnTo>
                  <a:pt x="3704" y="144"/>
                </a:lnTo>
                <a:lnTo>
                  <a:pt x="3863" y="144"/>
                </a:lnTo>
                <a:lnTo>
                  <a:pt x="3863" y="843"/>
                </a:lnTo>
                <a:lnTo>
                  <a:pt x="3704" y="843"/>
                </a:lnTo>
                <a:lnTo>
                  <a:pt x="3704" y="507"/>
                </a:lnTo>
                <a:lnTo>
                  <a:pt x="3654" y="507"/>
                </a:lnTo>
                <a:lnTo>
                  <a:pt x="3654" y="843"/>
                </a:lnTo>
                <a:lnTo>
                  <a:pt x="3495" y="843"/>
                </a:lnTo>
                <a:close/>
                <a:moveTo>
                  <a:pt x="3962" y="843"/>
                </a:moveTo>
                <a:lnTo>
                  <a:pt x="3962" y="144"/>
                </a:lnTo>
                <a:lnTo>
                  <a:pt x="4256" y="144"/>
                </a:lnTo>
                <a:lnTo>
                  <a:pt x="4256" y="240"/>
                </a:lnTo>
                <a:lnTo>
                  <a:pt x="4121" y="240"/>
                </a:lnTo>
                <a:lnTo>
                  <a:pt x="4121" y="843"/>
                </a:lnTo>
                <a:lnTo>
                  <a:pt x="3962" y="8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Rectangle 9"/>
          <p:cNvSpPr txBox="1">
            <a:spLocks noChangeArrowheads="1"/>
          </p:cNvSpPr>
          <p:nvPr/>
        </p:nvSpPr>
        <p:spPr bwMode="auto">
          <a:xfrm>
            <a:off x="1051226" y="4324503"/>
            <a:ext cx="1428750" cy="357187"/>
          </a:xfrm>
          <a:prstGeom prst="rect">
            <a:avLst/>
          </a:prstGeom>
          <a:noFill/>
          <a:ln w="9525">
            <a:noFill/>
            <a:miter lim="800000"/>
            <a:headEnd/>
            <a:tailEnd/>
          </a:ln>
        </p:spPr>
        <p:txBody>
          <a:bodyPr/>
          <a:lstStyle/>
          <a:p>
            <a:pPr>
              <a:defRPr/>
            </a:pPr>
            <a:r>
              <a:rPr lang="ru-RU" sz="2000" b="1" kern="0" dirty="0"/>
              <a:t>На сайте:</a:t>
            </a:r>
          </a:p>
        </p:txBody>
      </p:sp>
      <p:sp>
        <p:nvSpPr>
          <p:cNvPr id="7" name="Rectangle 9"/>
          <p:cNvSpPr txBox="1">
            <a:spLocks noChangeArrowheads="1"/>
          </p:cNvSpPr>
          <p:nvPr/>
        </p:nvSpPr>
        <p:spPr bwMode="auto">
          <a:xfrm>
            <a:off x="1051226" y="3836173"/>
            <a:ext cx="1144587" cy="360363"/>
          </a:xfrm>
          <a:prstGeom prst="rect">
            <a:avLst/>
          </a:prstGeom>
          <a:noFill/>
          <a:ln w="9525">
            <a:noFill/>
            <a:miter lim="800000"/>
            <a:headEnd/>
            <a:tailEnd/>
          </a:ln>
        </p:spPr>
        <p:txBody>
          <a:bodyPr/>
          <a:lstStyle/>
          <a:p>
            <a:pPr>
              <a:defRPr/>
            </a:pPr>
            <a:r>
              <a:rPr lang="en-US" sz="2000" b="1" kern="0" dirty="0"/>
              <a:t>E-mail</a:t>
            </a:r>
            <a:r>
              <a:rPr lang="ru-RU" sz="2000" b="1" kern="0" dirty="0"/>
              <a:t>:</a:t>
            </a:r>
          </a:p>
        </p:txBody>
      </p:sp>
      <p:sp>
        <p:nvSpPr>
          <p:cNvPr id="8" name="Rectangle 6"/>
          <p:cNvSpPr txBox="1">
            <a:spLocks noChangeArrowheads="1"/>
          </p:cNvSpPr>
          <p:nvPr/>
        </p:nvSpPr>
        <p:spPr bwMode="auto">
          <a:xfrm>
            <a:off x="925600" y="2279134"/>
            <a:ext cx="8072437" cy="857250"/>
          </a:xfrm>
          <a:prstGeom prst="rect">
            <a:avLst/>
          </a:prstGeom>
          <a:noFill/>
          <a:ln w="9525">
            <a:noFill/>
            <a:miter lim="800000"/>
            <a:headEnd/>
            <a:tailEnd/>
          </a:ln>
        </p:spPr>
        <p:txBody>
          <a:bodyPr anchor="b"/>
          <a:lstStyle/>
          <a:p>
            <a:pPr>
              <a:defRPr/>
            </a:pPr>
            <a:r>
              <a:rPr lang="ru-RU" sz="2400" b="1" kern="0" dirty="0">
                <a:latin typeface="Arial" charset="0"/>
                <a:ea typeface="+mj-ea"/>
                <a:cs typeface="+mj-cs"/>
              </a:rPr>
              <a:t>Дополнительную информацию о программном продукте можно получить:</a:t>
            </a:r>
            <a:endParaRPr lang="ru-RU" sz="2800" b="1" kern="0" dirty="0">
              <a:latin typeface="+mj-lt"/>
              <a:ea typeface="+mj-ea"/>
              <a:cs typeface="+mj-cs"/>
            </a:endParaRPr>
          </a:p>
        </p:txBody>
      </p:sp>
    </p:spTree>
    <p:extLst>
      <p:ext uri="{BB962C8B-B14F-4D97-AF65-F5344CB8AC3E}">
        <p14:creationId xmlns:p14="http://schemas.microsoft.com/office/powerpoint/2010/main" val="255755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Овал 60"/>
          <p:cNvSpPr/>
          <p:nvPr/>
        </p:nvSpPr>
        <p:spPr>
          <a:xfrm>
            <a:off x="4511675" y="3068639"/>
            <a:ext cx="2736850" cy="2592387"/>
          </a:xfrm>
          <a:prstGeom prst="ellipse">
            <a:avLst/>
          </a:prstGeom>
          <a:no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AutoShape 3"/>
          <p:cNvSpPr>
            <a:spLocks noChangeArrowheads="1"/>
          </p:cNvSpPr>
          <p:nvPr/>
        </p:nvSpPr>
        <p:spPr bwMode="gray">
          <a:xfrm rot="17973186">
            <a:off x="6020595" y="3517107"/>
            <a:ext cx="792162"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5" name="AutoShape 4"/>
          <p:cNvSpPr>
            <a:spLocks noChangeArrowheads="1"/>
          </p:cNvSpPr>
          <p:nvPr/>
        </p:nvSpPr>
        <p:spPr bwMode="gray">
          <a:xfrm rot="3465783">
            <a:off x="6014245" y="4960145"/>
            <a:ext cx="792163" cy="288925"/>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6" name="AutoShape 5"/>
          <p:cNvSpPr>
            <a:spLocks noChangeArrowheads="1"/>
          </p:cNvSpPr>
          <p:nvPr/>
        </p:nvSpPr>
        <p:spPr bwMode="gray">
          <a:xfrm rot="14369022">
            <a:off x="4945857" y="3518695"/>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7" name="AutoShape 6"/>
          <p:cNvSpPr>
            <a:spLocks noChangeArrowheads="1"/>
          </p:cNvSpPr>
          <p:nvPr/>
        </p:nvSpPr>
        <p:spPr bwMode="gray">
          <a:xfrm rot="7143489">
            <a:off x="5020470" y="4956970"/>
            <a:ext cx="792163"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8" name="AutoShape 7"/>
          <p:cNvSpPr>
            <a:spLocks noChangeArrowheads="1"/>
          </p:cNvSpPr>
          <p:nvPr/>
        </p:nvSpPr>
        <p:spPr bwMode="gray">
          <a:xfrm>
            <a:off x="6456363" y="4260851"/>
            <a:ext cx="792162" cy="2889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9" name="AutoShape 8"/>
          <p:cNvSpPr>
            <a:spLocks noChangeArrowheads="1"/>
          </p:cNvSpPr>
          <p:nvPr/>
        </p:nvSpPr>
        <p:spPr bwMode="gray">
          <a:xfrm rot="10800000">
            <a:off x="4511675" y="4254501"/>
            <a:ext cx="863600" cy="288925"/>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3" name="Скругленная прямоугольная выноска 2"/>
          <p:cNvSpPr/>
          <p:nvPr/>
        </p:nvSpPr>
        <p:spPr>
          <a:xfrm>
            <a:off x="2197783" y="1036590"/>
            <a:ext cx="7128792" cy="1008112"/>
          </a:xfrm>
          <a:prstGeom prst="wedgeRoundRectCallout">
            <a:avLst>
              <a:gd name="adj1" fmla="val 12018"/>
              <a:gd name="adj2" fmla="val 47562"/>
              <a:gd name="adj3" fmla="val 16667"/>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t>Продукт может использоваться всеми участниками инвестиционно-строительной деятельности: заказчиками, инвесторами, генеральными подрядчиками и субподрядчиками. </a:t>
            </a:r>
          </a:p>
        </p:txBody>
      </p:sp>
      <p:grpSp>
        <p:nvGrpSpPr>
          <p:cNvPr id="18445" name="Группа 4"/>
          <p:cNvGrpSpPr>
            <a:grpSpLocks/>
          </p:cNvGrpSpPr>
          <p:nvPr/>
        </p:nvGrpSpPr>
        <p:grpSpPr bwMode="auto">
          <a:xfrm>
            <a:off x="4440239" y="2997201"/>
            <a:ext cx="719137" cy="314325"/>
            <a:chOff x="2195737" y="2609735"/>
            <a:chExt cx="1295826" cy="459225"/>
          </a:xfrm>
        </p:grpSpPr>
        <p:sp>
          <p:nvSpPr>
            <p:cNvPr id="2" name="Куб 1"/>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Овал 3"/>
            <p:cNvSpPr/>
            <p:nvPr/>
          </p:nvSpPr>
          <p:spPr>
            <a:xfrm>
              <a:off x="2461767" y="2651483"/>
              <a:ext cx="217401" cy="719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 name="Овал 48"/>
            <p:cNvSpPr/>
            <p:nvPr/>
          </p:nvSpPr>
          <p:spPr>
            <a:xfrm>
              <a:off x="2724937" y="2651483"/>
              <a:ext cx="217401" cy="719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 name="Овал 49"/>
            <p:cNvSpPr/>
            <p:nvPr/>
          </p:nvSpPr>
          <p:spPr>
            <a:xfrm>
              <a:off x="2999549" y="2656121"/>
              <a:ext cx="217401" cy="6726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6" name="Рисунок 5"/>
          <p:cNvPicPr>
            <a:picLocks noChangeAspect="1"/>
          </p:cNvPicPr>
          <p:nvPr/>
        </p:nvPicPr>
        <p:blipFill>
          <a:blip r:embed="rId3" cstate="print">
            <a:extLst/>
          </a:blip>
          <a:stretch>
            <a:fillRect/>
          </a:stretch>
        </p:blipFill>
        <p:spPr>
          <a:xfrm>
            <a:off x="5231904" y="3861049"/>
            <a:ext cx="1371290" cy="1067681"/>
          </a:xfrm>
          <a:prstGeom prst="ellipse">
            <a:avLst/>
          </a:prstGeom>
        </p:spPr>
      </p:pic>
      <p:sp>
        <p:nvSpPr>
          <p:cNvPr id="18447" name="Прямоугольник 6"/>
          <p:cNvSpPr>
            <a:spLocks noChangeArrowheads="1"/>
          </p:cNvSpPr>
          <p:nvPr/>
        </p:nvSpPr>
        <p:spPr bwMode="auto">
          <a:xfrm>
            <a:off x="7464425" y="2243139"/>
            <a:ext cx="3289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600"/>
              <a:t>учет выполнения строительно-монтажных работ и затрат на их выполнение в разрезе строительных проектов, объектов строительства</a:t>
            </a:r>
          </a:p>
        </p:txBody>
      </p:sp>
      <p:sp>
        <p:nvSpPr>
          <p:cNvPr id="18448" name="Прямоугольник 7"/>
          <p:cNvSpPr>
            <a:spLocks noChangeArrowheads="1"/>
          </p:cNvSpPr>
          <p:nvPr/>
        </p:nvSpPr>
        <p:spPr bwMode="auto">
          <a:xfrm>
            <a:off x="1524001" y="2314576"/>
            <a:ext cx="2843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ru-RU" altLang="ru-RU" sz="1600"/>
              <a:t>учет финансирования: планы финансирования, анализ использования, долевое финансирование</a:t>
            </a:r>
          </a:p>
        </p:txBody>
      </p:sp>
      <p:sp>
        <p:nvSpPr>
          <p:cNvPr id="18449" name="Прямоугольник 8"/>
          <p:cNvSpPr>
            <a:spLocks noChangeArrowheads="1"/>
          </p:cNvSpPr>
          <p:nvPr/>
        </p:nvSpPr>
        <p:spPr bwMode="auto">
          <a:xfrm>
            <a:off x="7391401" y="5300664"/>
            <a:ext cx="279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600"/>
              <a:t>оперативный учет движения материалов по строительным и производственным участкам</a:t>
            </a:r>
          </a:p>
        </p:txBody>
      </p:sp>
      <p:sp>
        <p:nvSpPr>
          <p:cNvPr id="18450" name="Прямоугольник 9"/>
          <p:cNvSpPr>
            <a:spLocks noChangeArrowheads="1"/>
          </p:cNvSpPr>
          <p:nvPr/>
        </p:nvSpPr>
        <p:spPr bwMode="auto">
          <a:xfrm>
            <a:off x="8153401" y="3933826"/>
            <a:ext cx="2335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600"/>
              <a:t>учет спецодежды, инвентаря и оборудования</a:t>
            </a:r>
          </a:p>
        </p:txBody>
      </p:sp>
      <p:sp>
        <p:nvSpPr>
          <p:cNvPr id="18451" name="Прямоугольник 10"/>
          <p:cNvSpPr>
            <a:spLocks noChangeArrowheads="1"/>
          </p:cNvSpPr>
          <p:nvPr/>
        </p:nvSpPr>
        <p:spPr bwMode="auto">
          <a:xfrm>
            <a:off x="1524000" y="3771900"/>
            <a:ext cx="2051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ru-RU" altLang="ru-RU" sz="1600"/>
              <a:t>анализ взаиморасчетов с заказчиками и субподрядчиками</a:t>
            </a:r>
          </a:p>
          <a:p>
            <a:pPr algn="r">
              <a:spcBef>
                <a:spcPct val="0"/>
              </a:spcBef>
              <a:buFontTx/>
              <a:buNone/>
            </a:pPr>
            <a:endParaRPr lang="ru-RU" altLang="ru-RU" sz="2000"/>
          </a:p>
        </p:txBody>
      </p:sp>
      <p:sp>
        <p:nvSpPr>
          <p:cNvPr id="18452" name="Прямоугольник 11"/>
          <p:cNvSpPr>
            <a:spLocks noChangeArrowheads="1"/>
          </p:cNvSpPr>
          <p:nvPr/>
        </p:nvSpPr>
        <p:spPr bwMode="auto">
          <a:xfrm>
            <a:off x="1992314" y="5229226"/>
            <a:ext cx="2351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ru-RU" altLang="ru-RU" sz="1600" dirty="0"/>
              <a:t>учет работы машин, механизмов и расчеты по заработной плате механизаторов и </a:t>
            </a:r>
            <a:r>
              <a:rPr lang="ru-RU" altLang="ru-RU" sz="1600" dirty="0" smtClean="0"/>
              <a:t>строителей</a:t>
            </a:r>
            <a:endParaRPr lang="ru-RU" altLang="ru-RU" sz="1600" dirty="0"/>
          </a:p>
        </p:txBody>
      </p:sp>
      <p:sp>
        <p:nvSpPr>
          <p:cNvPr id="18453" name="Rectangle 2"/>
          <p:cNvSpPr>
            <a:spLocks noGrp="1" noChangeArrowheads="1"/>
          </p:cNvSpPr>
          <p:nvPr>
            <p:ph type="ctrTitle"/>
          </p:nvPr>
        </p:nvSpPr>
        <p:spPr/>
        <p:txBody>
          <a:bodyPr/>
          <a:lstStyle/>
          <a:p>
            <a:pPr eaLnBrk="1" hangingPunct="1"/>
            <a:r>
              <a:rPr lang="ru-RU" altLang="ru-RU" dirty="0" smtClean="0"/>
              <a:t>Основные возможности</a:t>
            </a:r>
          </a:p>
        </p:txBody>
      </p:sp>
      <p:grpSp>
        <p:nvGrpSpPr>
          <p:cNvPr id="18454" name="Группа 4"/>
          <p:cNvGrpSpPr>
            <a:grpSpLocks/>
          </p:cNvGrpSpPr>
          <p:nvPr/>
        </p:nvGrpSpPr>
        <p:grpSpPr bwMode="auto">
          <a:xfrm>
            <a:off x="6600825" y="2997201"/>
            <a:ext cx="719138" cy="314325"/>
            <a:chOff x="2195737" y="2609735"/>
            <a:chExt cx="1295826" cy="459225"/>
          </a:xfrm>
        </p:grpSpPr>
        <p:sp>
          <p:nvSpPr>
            <p:cNvPr id="57" name="Куб 56"/>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8" name="Овал 57"/>
            <p:cNvSpPr/>
            <p:nvPr/>
          </p:nvSpPr>
          <p:spPr>
            <a:xfrm>
              <a:off x="2461768" y="2651483"/>
              <a:ext cx="217401" cy="719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9" name="Овал 58"/>
            <p:cNvSpPr/>
            <p:nvPr/>
          </p:nvSpPr>
          <p:spPr>
            <a:xfrm>
              <a:off x="2724938" y="2651483"/>
              <a:ext cx="217401" cy="719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 name="Овал 59"/>
            <p:cNvSpPr/>
            <p:nvPr/>
          </p:nvSpPr>
          <p:spPr>
            <a:xfrm>
              <a:off x="2999550" y="2656121"/>
              <a:ext cx="217401" cy="6726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18455" name="Группа 4"/>
          <p:cNvGrpSpPr>
            <a:grpSpLocks/>
          </p:cNvGrpSpPr>
          <p:nvPr/>
        </p:nvGrpSpPr>
        <p:grpSpPr bwMode="auto">
          <a:xfrm>
            <a:off x="7319964" y="4221164"/>
            <a:ext cx="719137" cy="314325"/>
            <a:chOff x="2195737" y="2609735"/>
            <a:chExt cx="1295826" cy="459225"/>
          </a:xfrm>
        </p:grpSpPr>
        <p:sp>
          <p:nvSpPr>
            <p:cNvPr id="63" name="Куб 62"/>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4" name="Овал 63"/>
            <p:cNvSpPr/>
            <p:nvPr/>
          </p:nvSpPr>
          <p:spPr>
            <a:xfrm>
              <a:off x="2461767" y="2651483"/>
              <a:ext cx="217401" cy="71898"/>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5" name="Овал 64"/>
            <p:cNvSpPr/>
            <p:nvPr/>
          </p:nvSpPr>
          <p:spPr>
            <a:xfrm>
              <a:off x="2724937" y="2651483"/>
              <a:ext cx="217401" cy="71898"/>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Овал 65"/>
            <p:cNvSpPr/>
            <p:nvPr/>
          </p:nvSpPr>
          <p:spPr>
            <a:xfrm>
              <a:off x="2999549" y="2656121"/>
              <a:ext cx="217401" cy="67259"/>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18456" name="Группа 4"/>
          <p:cNvGrpSpPr>
            <a:grpSpLocks/>
          </p:cNvGrpSpPr>
          <p:nvPr/>
        </p:nvGrpSpPr>
        <p:grpSpPr bwMode="auto">
          <a:xfrm>
            <a:off x="6600825" y="5516563"/>
            <a:ext cx="719138" cy="315912"/>
            <a:chOff x="2195737" y="2609735"/>
            <a:chExt cx="1295826" cy="459225"/>
          </a:xfrm>
        </p:grpSpPr>
        <p:sp>
          <p:nvSpPr>
            <p:cNvPr id="68" name="Куб 67"/>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9" name="Овал 68"/>
            <p:cNvSpPr/>
            <p:nvPr/>
          </p:nvSpPr>
          <p:spPr>
            <a:xfrm>
              <a:off x="2461768" y="2653580"/>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0" name="Овал 69"/>
            <p:cNvSpPr/>
            <p:nvPr/>
          </p:nvSpPr>
          <p:spPr>
            <a:xfrm>
              <a:off x="2724938" y="2653580"/>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 name="Овал 70"/>
            <p:cNvSpPr/>
            <p:nvPr/>
          </p:nvSpPr>
          <p:spPr>
            <a:xfrm>
              <a:off x="2999550" y="2655888"/>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18457" name="Группа 4"/>
          <p:cNvGrpSpPr>
            <a:grpSpLocks/>
          </p:cNvGrpSpPr>
          <p:nvPr/>
        </p:nvGrpSpPr>
        <p:grpSpPr bwMode="auto">
          <a:xfrm>
            <a:off x="3719514" y="4221164"/>
            <a:ext cx="719137" cy="314325"/>
            <a:chOff x="2195737" y="2609735"/>
            <a:chExt cx="1295826" cy="459225"/>
          </a:xfrm>
        </p:grpSpPr>
        <p:sp>
          <p:nvSpPr>
            <p:cNvPr id="73" name="Куб 72"/>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5" name="Овал 74"/>
            <p:cNvSpPr/>
            <p:nvPr/>
          </p:nvSpPr>
          <p:spPr>
            <a:xfrm>
              <a:off x="2461767" y="2651483"/>
              <a:ext cx="217401" cy="71898"/>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0" name="Овал 79"/>
            <p:cNvSpPr/>
            <p:nvPr/>
          </p:nvSpPr>
          <p:spPr>
            <a:xfrm>
              <a:off x="2724937" y="2651483"/>
              <a:ext cx="217401" cy="71898"/>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5" name="Овал 84"/>
            <p:cNvSpPr/>
            <p:nvPr/>
          </p:nvSpPr>
          <p:spPr>
            <a:xfrm>
              <a:off x="2999549" y="2656121"/>
              <a:ext cx="217401" cy="67259"/>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18458" name="Группа 4"/>
          <p:cNvGrpSpPr>
            <a:grpSpLocks/>
          </p:cNvGrpSpPr>
          <p:nvPr/>
        </p:nvGrpSpPr>
        <p:grpSpPr bwMode="auto">
          <a:xfrm>
            <a:off x="4440239" y="5516563"/>
            <a:ext cx="719137" cy="315912"/>
            <a:chOff x="2195737" y="2609735"/>
            <a:chExt cx="1295826" cy="459225"/>
          </a:xfrm>
        </p:grpSpPr>
        <p:sp>
          <p:nvSpPr>
            <p:cNvPr id="95" name="Куб 94"/>
            <p:cNvSpPr/>
            <p:nvPr/>
          </p:nvSpPr>
          <p:spPr>
            <a:xfrm>
              <a:off x="2195737" y="2609735"/>
              <a:ext cx="1295826" cy="459225"/>
            </a:xfrm>
            <a:prstGeom prst="cube">
              <a:avLst>
                <a:gd name="adj" fmla="val 38410"/>
              </a:avLst>
            </a:prstGeom>
            <a:solidFill>
              <a:srgbClr val="EE961B"/>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6" name="Овал 95"/>
            <p:cNvSpPr/>
            <p:nvPr/>
          </p:nvSpPr>
          <p:spPr>
            <a:xfrm>
              <a:off x="2461767" y="2653580"/>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7" name="Овал 96"/>
            <p:cNvSpPr/>
            <p:nvPr/>
          </p:nvSpPr>
          <p:spPr>
            <a:xfrm>
              <a:off x="2724937" y="2653580"/>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8" name="Овал 97"/>
            <p:cNvSpPr/>
            <p:nvPr/>
          </p:nvSpPr>
          <p:spPr>
            <a:xfrm>
              <a:off x="2999549" y="2655888"/>
              <a:ext cx="217401" cy="6923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extLst>
      <p:ext uri="{BB962C8B-B14F-4D97-AF65-F5344CB8AC3E}">
        <p14:creationId xmlns:p14="http://schemas.microsoft.com/office/powerpoint/2010/main" val="524719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44"/>
          <p:cNvPicPr>
            <a:picLocks noChangeAspect="1"/>
          </p:cNvPicPr>
          <p:nvPr/>
        </p:nvPicPr>
        <p:blipFill>
          <a:blip r:embed="rId3">
            <a:clrChange>
              <a:clrFrom>
                <a:srgbClr val="F7F4EF"/>
              </a:clrFrom>
              <a:clrTo>
                <a:srgbClr val="F7F4EF">
                  <a:alpha val="0"/>
                </a:srgbClr>
              </a:clrTo>
            </a:clrChange>
            <a:extLst>
              <a:ext uri="{28A0092B-C50C-407E-A947-70E740481C1C}">
                <a14:useLocalDpi xmlns:a14="http://schemas.microsoft.com/office/drawing/2010/main" val="0"/>
              </a:ext>
            </a:extLst>
          </a:blip>
          <a:srcRect/>
          <a:stretch>
            <a:fillRect/>
          </a:stretch>
        </p:blipFill>
        <p:spPr bwMode="auto">
          <a:xfrm>
            <a:off x="9209643" y="4316412"/>
            <a:ext cx="2211387"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Заголовок 1"/>
          <p:cNvSpPr>
            <a:spLocks noGrp="1"/>
          </p:cNvSpPr>
          <p:nvPr>
            <p:ph type="ctrTitle"/>
          </p:nvPr>
        </p:nvSpPr>
        <p:spPr/>
        <p:txBody>
          <a:bodyPr/>
          <a:lstStyle/>
          <a:p>
            <a:r>
              <a:rPr lang="ru-RU" altLang="ru-RU" smtClean="0"/>
              <a:t>Учет рабочего времени  </a:t>
            </a:r>
          </a:p>
        </p:txBody>
      </p:sp>
      <p:sp>
        <p:nvSpPr>
          <p:cNvPr id="5" name="AutoShape 7"/>
          <p:cNvSpPr>
            <a:spLocks noChangeArrowheads="1"/>
          </p:cNvSpPr>
          <p:nvPr/>
        </p:nvSpPr>
        <p:spPr bwMode="auto">
          <a:xfrm>
            <a:off x="6868575" y="2740452"/>
            <a:ext cx="2514600" cy="1295400"/>
          </a:xfrm>
          <a:prstGeom prst="roundRect">
            <a:avLst>
              <a:gd name="adj" fmla="val 9106"/>
            </a:avLst>
          </a:prstGeom>
          <a:noFill/>
          <a:ln w="25400">
            <a:noFill/>
            <a:round/>
            <a:headEnd/>
            <a:tailEnd/>
          </a:ln>
          <a:effectLst/>
        </p:spPr>
        <p:txBody>
          <a:bodyPr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defRPr/>
            </a:pPr>
            <a:endParaRPr lang="en-US" sz="2800" b="1" dirty="0">
              <a:effectLst>
                <a:outerShdw blurRad="38100" dist="38100" dir="2700000" algn="tl">
                  <a:srgbClr val="C0C0C0"/>
                </a:outerShdw>
              </a:effectLst>
            </a:endParaRPr>
          </a:p>
        </p:txBody>
      </p:sp>
      <p:grpSp>
        <p:nvGrpSpPr>
          <p:cNvPr id="20486" name="Group 3"/>
          <p:cNvGrpSpPr>
            <a:grpSpLocks/>
          </p:cNvGrpSpPr>
          <p:nvPr/>
        </p:nvGrpSpPr>
        <p:grpSpPr bwMode="auto">
          <a:xfrm>
            <a:off x="1358539" y="1262492"/>
            <a:ext cx="762000" cy="665162"/>
            <a:chOff x="1110" y="2656"/>
            <a:chExt cx="1549" cy="1351"/>
          </a:xfrm>
        </p:grpSpPr>
        <p:sp>
          <p:nvSpPr>
            <p:cNvPr id="2051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051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40" name="AutoShape 6"/>
            <p:cNvSpPr>
              <a:spLocks noChangeArrowheads="1"/>
            </p:cNvSpPr>
            <p:nvPr/>
          </p:nvSpPr>
          <p:spPr bwMode="gray">
            <a:xfrm>
              <a:off x="1200" y="2737"/>
              <a:ext cx="1349" cy="1167"/>
            </a:xfrm>
            <a:prstGeom prst="hexagon">
              <a:avLst>
                <a:gd name="adj" fmla="val 28896"/>
                <a:gd name="vf" fmla="val 115470"/>
              </a:avLst>
            </a:prstGeom>
            <a:solidFill>
              <a:schemeClr val="accent2"/>
            </a:solidFill>
            <a:ln w="9525">
              <a:solidFill>
                <a:schemeClr val="tx1"/>
              </a:solidFill>
              <a:miter lim="800000"/>
              <a:headEnd/>
              <a:tailEnd/>
            </a:ln>
            <a:effectLst/>
          </p:spPr>
          <p:txBody>
            <a:bodyPr wrap="none"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grpSp>
        <p:nvGrpSpPr>
          <p:cNvPr id="20487" name="Group 7"/>
          <p:cNvGrpSpPr>
            <a:grpSpLocks/>
          </p:cNvGrpSpPr>
          <p:nvPr/>
        </p:nvGrpSpPr>
        <p:grpSpPr bwMode="auto">
          <a:xfrm>
            <a:off x="1402813" y="2137203"/>
            <a:ext cx="762000" cy="665163"/>
            <a:chOff x="3174" y="2656"/>
            <a:chExt cx="1549" cy="1351"/>
          </a:xfrm>
        </p:grpSpPr>
        <p:sp>
          <p:nvSpPr>
            <p:cNvPr id="20515"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0516"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37" name="AutoShape 10"/>
            <p:cNvSpPr>
              <a:spLocks noChangeArrowheads="1"/>
            </p:cNvSpPr>
            <p:nvPr/>
          </p:nvSpPr>
          <p:spPr bwMode="gray">
            <a:xfrm>
              <a:off x="3264" y="2737"/>
              <a:ext cx="1349" cy="1167"/>
            </a:xfrm>
            <a:prstGeom prst="hexagon">
              <a:avLst>
                <a:gd name="adj" fmla="val 28896"/>
                <a:gd name="vf" fmla="val 115470"/>
              </a:avLst>
            </a:prstGeom>
            <a:solidFill>
              <a:schemeClr val="accent2"/>
            </a:solidFill>
            <a:ln w="9525">
              <a:solidFill>
                <a:schemeClr val="tx1"/>
              </a:solidFill>
              <a:miter lim="800000"/>
              <a:headEnd/>
              <a:tailEnd/>
            </a:ln>
            <a:effectLst/>
          </p:spPr>
          <p:txBody>
            <a:bodyPr wrap="none"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20488" name="Line 11"/>
          <p:cNvSpPr>
            <a:spLocks noChangeShapeType="1"/>
          </p:cNvSpPr>
          <p:nvPr/>
        </p:nvSpPr>
        <p:spPr bwMode="auto">
          <a:xfrm flipV="1">
            <a:off x="2060038" y="1937177"/>
            <a:ext cx="7167562" cy="1905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0489" name="Text Box 13"/>
          <p:cNvSpPr txBox="1">
            <a:spLocks noChangeArrowheads="1"/>
          </p:cNvSpPr>
          <p:nvPr/>
        </p:nvSpPr>
        <p:spPr bwMode="gray">
          <a:xfrm>
            <a:off x="1591726" y="132599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ru-RU" sz="2400" b="1" dirty="0">
                <a:solidFill>
                  <a:schemeClr val="bg1"/>
                </a:solidFill>
              </a:rPr>
              <a:t>1</a:t>
            </a:r>
          </a:p>
        </p:txBody>
      </p:sp>
      <p:sp>
        <p:nvSpPr>
          <p:cNvPr id="20490" name="Line 14"/>
          <p:cNvSpPr>
            <a:spLocks noChangeShapeType="1"/>
          </p:cNvSpPr>
          <p:nvPr/>
        </p:nvSpPr>
        <p:spPr bwMode="auto">
          <a:xfrm>
            <a:off x="2020350" y="2962703"/>
            <a:ext cx="7207250" cy="55563"/>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0491" name="Text Box 16"/>
          <p:cNvSpPr txBox="1">
            <a:spLocks noChangeArrowheads="1"/>
          </p:cNvSpPr>
          <p:nvPr/>
        </p:nvSpPr>
        <p:spPr bwMode="gray">
          <a:xfrm>
            <a:off x="1607601" y="222610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ru-RU" sz="2400" b="1">
                <a:solidFill>
                  <a:schemeClr val="bg1"/>
                </a:solidFill>
              </a:rPr>
              <a:t>2</a:t>
            </a:r>
          </a:p>
        </p:txBody>
      </p:sp>
      <p:grpSp>
        <p:nvGrpSpPr>
          <p:cNvPr id="20492" name="Group 17"/>
          <p:cNvGrpSpPr>
            <a:grpSpLocks/>
          </p:cNvGrpSpPr>
          <p:nvPr/>
        </p:nvGrpSpPr>
        <p:grpSpPr bwMode="auto">
          <a:xfrm>
            <a:off x="1402813" y="3161140"/>
            <a:ext cx="762000" cy="665162"/>
            <a:chOff x="1110" y="2656"/>
            <a:chExt cx="1549" cy="1351"/>
          </a:xfrm>
        </p:grpSpPr>
        <p:sp>
          <p:nvSpPr>
            <p:cNvPr id="2051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051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34" name="AutoShape 20"/>
            <p:cNvSpPr>
              <a:spLocks noChangeArrowheads="1"/>
            </p:cNvSpPr>
            <p:nvPr/>
          </p:nvSpPr>
          <p:spPr bwMode="gray">
            <a:xfrm>
              <a:off x="1200" y="2737"/>
              <a:ext cx="1349" cy="1167"/>
            </a:xfrm>
            <a:prstGeom prst="hexagon">
              <a:avLst>
                <a:gd name="adj" fmla="val 28896"/>
                <a:gd name="vf" fmla="val 115470"/>
              </a:avLst>
            </a:prstGeom>
            <a:solidFill>
              <a:schemeClr val="accent2"/>
            </a:solidFill>
            <a:ln w="9525">
              <a:solidFill>
                <a:schemeClr val="tx1"/>
              </a:solidFill>
              <a:miter lim="800000"/>
              <a:headEnd/>
              <a:tailEnd/>
            </a:ln>
            <a:effectLst/>
          </p:spPr>
          <p:txBody>
            <a:bodyPr wrap="none"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grpSp>
        <p:nvGrpSpPr>
          <p:cNvPr id="20493" name="Group 21"/>
          <p:cNvGrpSpPr>
            <a:grpSpLocks/>
          </p:cNvGrpSpPr>
          <p:nvPr/>
        </p:nvGrpSpPr>
        <p:grpSpPr bwMode="auto">
          <a:xfrm>
            <a:off x="1402813" y="4097765"/>
            <a:ext cx="762000" cy="665162"/>
            <a:chOff x="3174" y="2656"/>
            <a:chExt cx="1549" cy="1351"/>
          </a:xfrm>
        </p:grpSpPr>
        <p:sp>
          <p:nvSpPr>
            <p:cNvPr id="20509"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0510"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31" name="AutoShape 24"/>
            <p:cNvSpPr>
              <a:spLocks noChangeArrowheads="1"/>
            </p:cNvSpPr>
            <p:nvPr/>
          </p:nvSpPr>
          <p:spPr bwMode="gray">
            <a:xfrm>
              <a:off x="3264" y="2737"/>
              <a:ext cx="1349" cy="1167"/>
            </a:xfrm>
            <a:prstGeom prst="hexagon">
              <a:avLst>
                <a:gd name="adj" fmla="val 28896"/>
                <a:gd name="vf" fmla="val 115470"/>
              </a:avLst>
            </a:prstGeom>
            <a:solidFill>
              <a:schemeClr val="accent2"/>
            </a:solidFill>
            <a:ln w="9525">
              <a:solidFill>
                <a:schemeClr val="tx1"/>
              </a:solidFill>
              <a:miter lim="800000"/>
              <a:headEnd/>
              <a:tailEnd/>
            </a:ln>
            <a:effectLst/>
          </p:spPr>
          <p:txBody>
            <a:bodyPr wrap="none"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20494" name="Line 25"/>
          <p:cNvSpPr>
            <a:spLocks noChangeShapeType="1"/>
          </p:cNvSpPr>
          <p:nvPr/>
        </p:nvSpPr>
        <p:spPr bwMode="auto">
          <a:xfrm flipV="1">
            <a:off x="2112426" y="3940602"/>
            <a:ext cx="7115175" cy="1270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0495" name="Text Box 27"/>
          <p:cNvSpPr txBox="1">
            <a:spLocks noChangeArrowheads="1"/>
          </p:cNvSpPr>
          <p:nvPr/>
        </p:nvSpPr>
        <p:spPr bwMode="gray">
          <a:xfrm>
            <a:off x="1598076" y="325956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ru-RU" sz="2400" b="1">
                <a:solidFill>
                  <a:schemeClr val="bg1"/>
                </a:solidFill>
              </a:rPr>
              <a:t>3</a:t>
            </a:r>
          </a:p>
        </p:txBody>
      </p:sp>
      <p:sp>
        <p:nvSpPr>
          <p:cNvPr id="20496" name="Line 28"/>
          <p:cNvSpPr>
            <a:spLocks noChangeShapeType="1"/>
          </p:cNvSpPr>
          <p:nvPr/>
        </p:nvSpPr>
        <p:spPr bwMode="auto">
          <a:xfrm>
            <a:off x="2060038" y="4818491"/>
            <a:ext cx="7167562" cy="53975"/>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0497" name="Text Box 30"/>
          <p:cNvSpPr txBox="1">
            <a:spLocks noChangeArrowheads="1"/>
          </p:cNvSpPr>
          <p:nvPr/>
        </p:nvSpPr>
        <p:spPr bwMode="gray">
          <a:xfrm>
            <a:off x="1598076" y="416761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ru-RU" sz="2400" b="1">
                <a:solidFill>
                  <a:schemeClr val="bg1"/>
                </a:solidFill>
              </a:rPr>
              <a:t>4</a:t>
            </a:r>
          </a:p>
        </p:txBody>
      </p:sp>
      <p:grpSp>
        <p:nvGrpSpPr>
          <p:cNvPr id="20498" name="Group 3"/>
          <p:cNvGrpSpPr>
            <a:grpSpLocks/>
          </p:cNvGrpSpPr>
          <p:nvPr/>
        </p:nvGrpSpPr>
        <p:grpSpPr bwMode="auto">
          <a:xfrm>
            <a:off x="1409163" y="5021690"/>
            <a:ext cx="762000" cy="665162"/>
            <a:chOff x="1110" y="2656"/>
            <a:chExt cx="1549" cy="1351"/>
          </a:xfrm>
        </p:grpSpPr>
        <p:sp>
          <p:nvSpPr>
            <p:cNvPr id="2050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050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altLang="ru-RU" sz="1800"/>
            </a:p>
          </p:txBody>
        </p:sp>
        <p:sp>
          <p:nvSpPr>
            <p:cNvPr id="28" name="AutoShape 6"/>
            <p:cNvSpPr>
              <a:spLocks noChangeArrowheads="1"/>
            </p:cNvSpPr>
            <p:nvPr/>
          </p:nvSpPr>
          <p:spPr bwMode="gray">
            <a:xfrm>
              <a:off x="1200" y="2737"/>
              <a:ext cx="1349" cy="1167"/>
            </a:xfrm>
            <a:prstGeom prst="hexagon">
              <a:avLst>
                <a:gd name="adj" fmla="val 28896"/>
                <a:gd name="vf" fmla="val 115470"/>
              </a:avLst>
            </a:prstGeom>
            <a:solidFill>
              <a:schemeClr val="accent2"/>
            </a:solidFill>
            <a:ln w="9525">
              <a:solidFill>
                <a:schemeClr val="tx1"/>
              </a:solidFill>
              <a:miter lim="800000"/>
              <a:headEnd/>
              <a:tailEnd/>
            </a:ln>
            <a:effectLst/>
          </p:spPr>
          <p:txBody>
            <a:bodyPr wrap="none"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20499" name="Line 11"/>
          <p:cNvSpPr>
            <a:spLocks noChangeShapeType="1"/>
          </p:cNvSpPr>
          <p:nvPr/>
        </p:nvSpPr>
        <p:spPr bwMode="auto">
          <a:xfrm flipV="1">
            <a:off x="2562226" y="6448426"/>
            <a:ext cx="7161213" cy="4763"/>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0500" name="Text Box 13"/>
          <p:cNvSpPr txBox="1">
            <a:spLocks noChangeArrowheads="1"/>
          </p:cNvSpPr>
          <p:nvPr/>
        </p:nvSpPr>
        <p:spPr bwMode="gray">
          <a:xfrm>
            <a:off x="1615538" y="511376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2400" b="1">
                <a:solidFill>
                  <a:schemeClr val="bg1"/>
                </a:solidFill>
              </a:rPr>
              <a:t>5</a:t>
            </a:r>
            <a:endParaRPr lang="en-US" altLang="ru-RU" sz="2400" b="1">
              <a:solidFill>
                <a:schemeClr val="bg1"/>
              </a:solidFill>
            </a:endParaRPr>
          </a:p>
        </p:txBody>
      </p:sp>
      <p:sp>
        <p:nvSpPr>
          <p:cNvPr id="20501" name="Прямоугольник 1"/>
          <p:cNvSpPr>
            <a:spLocks noChangeArrowheads="1"/>
          </p:cNvSpPr>
          <p:nvPr/>
        </p:nvSpPr>
        <p:spPr bwMode="auto">
          <a:xfrm>
            <a:off x="2212439" y="1289478"/>
            <a:ext cx="7767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dirty="0"/>
              <a:t>Учет работ сотрудников в разрезе объектов строительства, поддержка графиков работы и ведение табеля рабочего времени</a:t>
            </a:r>
          </a:p>
        </p:txBody>
      </p:sp>
      <p:sp>
        <p:nvSpPr>
          <p:cNvPr id="20502" name="Прямоугольник 2"/>
          <p:cNvSpPr>
            <a:spLocks noChangeArrowheads="1"/>
          </p:cNvSpPr>
          <p:nvPr/>
        </p:nvSpPr>
        <p:spPr bwMode="auto">
          <a:xfrm>
            <a:off x="2212438" y="2022902"/>
            <a:ext cx="7696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Учет отработанного времени повременщиков на основании первичных данных (по путевым листам и рапортам о работе строительной техники).</a:t>
            </a:r>
          </a:p>
        </p:txBody>
      </p:sp>
      <p:sp>
        <p:nvSpPr>
          <p:cNvPr id="20503" name="Прямоугольник 40"/>
          <p:cNvSpPr>
            <a:spLocks noChangeArrowheads="1"/>
          </p:cNvSpPr>
          <p:nvPr/>
        </p:nvSpPr>
        <p:spPr bwMode="auto">
          <a:xfrm>
            <a:off x="2201325" y="3018266"/>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Расчет сдельного заработка по: </a:t>
            </a:r>
          </a:p>
          <a:p>
            <a:pPr lvl="1">
              <a:spcBef>
                <a:spcPct val="0"/>
              </a:spcBef>
              <a:buFont typeface="Arial" panose="020B0604020202020204" pitchFamily="34" charset="0"/>
              <a:buChar char="•"/>
            </a:pPr>
            <a:r>
              <a:rPr lang="ru-RU" altLang="ru-RU" sz="1800" b="1"/>
              <a:t>прямым сдельным нарядам;</a:t>
            </a:r>
          </a:p>
          <a:p>
            <a:pPr lvl="1">
              <a:spcBef>
                <a:spcPct val="0"/>
              </a:spcBef>
              <a:buFont typeface="Arial" panose="020B0604020202020204" pitchFamily="34" charset="0"/>
              <a:buChar char="•"/>
            </a:pPr>
            <a:r>
              <a:rPr lang="ru-RU" altLang="ru-RU" sz="1800" b="1"/>
              <a:t>аккордным сдельным нарядам</a:t>
            </a:r>
          </a:p>
        </p:txBody>
      </p:sp>
      <p:sp>
        <p:nvSpPr>
          <p:cNvPr id="20504" name="Прямоугольник 41"/>
          <p:cNvSpPr>
            <a:spLocks noChangeArrowheads="1"/>
          </p:cNvSpPr>
          <p:nvPr/>
        </p:nvSpPr>
        <p:spPr bwMode="auto">
          <a:xfrm>
            <a:off x="2172751" y="4097765"/>
            <a:ext cx="780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Возможность назначения ставок сдельной оплаты труда в зависимости от тарифного разряда сотрудника</a:t>
            </a:r>
          </a:p>
        </p:txBody>
      </p:sp>
      <p:sp>
        <p:nvSpPr>
          <p:cNvPr id="20505" name="Прямоугольник 42"/>
          <p:cNvSpPr>
            <a:spLocks noChangeArrowheads="1"/>
          </p:cNvSpPr>
          <p:nvPr/>
        </p:nvSpPr>
        <p:spPr bwMode="auto">
          <a:xfrm>
            <a:off x="2158640" y="5005818"/>
            <a:ext cx="6189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dirty="0"/>
              <a:t>Распределение затрат организации на оплату труда, выплату СН, СО и ОППВ в разрезе объектов строительства</a:t>
            </a:r>
          </a:p>
        </p:txBody>
      </p:sp>
    </p:spTree>
    <p:extLst>
      <p:ext uri="{BB962C8B-B14F-4D97-AF65-F5344CB8AC3E}">
        <p14:creationId xmlns:p14="http://schemas.microsoft.com/office/powerpoint/2010/main" val="3174404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7121165" y="1362463"/>
            <a:ext cx="2590800" cy="4968875"/>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ru-RU"/>
          </a:p>
        </p:txBody>
      </p:sp>
      <p:sp>
        <p:nvSpPr>
          <p:cNvPr id="20" name="Скругленный прямоугольник 19"/>
          <p:cNvSpPr/>
          <p:nvPr/>
        </p:nvSpPr>
        <p:spPr>
          <a:xfrm>
            <a:off x="4239853" y="1362463"/>
            <a:ext cx="2592387" cy="4752975"/>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ru-RU"/>
          </a:p>
        </p:txBody>
      </p:sp>
      <p:sp>
        <p:nvSpPr>
          <p:cNvPr id="18" name="Скругленный прямоугольник 17"/>
          <p:cNvSpPr/>
          <p:nvPr/>
        </p:nvSpPr>
        <p:spPr>
          <a:xfrm>
            <a:off x="1358539" y="1362463"/>
            <a:ext cx="2592388" cy="4465637"/>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ru-RU"/>
          </a:p>
        </p:txBody>
      </p:sp>
      <p:sp>
        <p:nvSpPr>
          <p:cNvPr id="22534" name="Заголовок 1"/>
          <p:cNvSpPr>
            <a:spLocks noGrp="1"/>
          </p:cNvSpPr>
          <p:nvPr>
            <p:ph type="ctrTitle"/>
          </p:nvPr>
        </p:nvSpPr>
        <p:spPr/>
        <p:txBody>
          <a:bodyPr/>
          <a:lstStyle/>
          <a:p>
            <a:r>
              <a:rPr lang="ru-RU" altLang="ru-RU" dirty="0" smtClean="0"/>
              <a:t>Учет материальных запасов</a:t>
            </a:r>
          </a:p>
        </p:txBody>
      </p:sp>
      <p:sp>
        <p:nvSpPr>
          <p:cNvPr id="22535" name="AutoShape 7"/>
          <p:cNvSpPr>
            <a:spLocks noChangeArrowheads="1"/>
          </p:cNvSpPr>
          <p:nvPr/>
        </p:nvSpPr>
        <p:spPr bwMode="gray">
          <a:xfrm>
            <a:off x="1461728" y="1435488"/>
            <a:ext cx="2346325" cy="915987"/>
          </a:xfrm>
          <a:prstGeom prst="roundRect">
            <a:avLst>
              <a:gd name="adj" fmla="val 50000"/>
            </a:avLst>
          </a:prstGeom>
          <a:solidFill>
            <a:schemeClr val="accent2"/>
          </a:solid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2000" b="1">
                <a:solidFill>
                  <a:schemeClr val="bg1"/>
                </a:solidFill>
              </a:rPr>
              <a:t>Бухгалтерский</a:t>
            </a:r>
          </a:p>
          <a:p>
            <a:pPr algn="ctr">
              <a:spcBef>
                <a:spcPct val="0"/>
              </a:spcBef>
              <a:buFontTx/>
              <a:buNone/>
            </a:pPr>
            <a:r>
              <a:rPr lang="ru-RU" altLang="ru-RU" sz="2000" b="1">
                <a:solidFill>
                  <a:schemeClr val="bg1"/>
                </a:solidFill>
              </a:rPr>
              <a:t>учет</a:t>
            </a:r>
            <a:endParaRPr lang="en-US" altLang="ru-RU" sz="2000" b="1">
              <a:solidFill>
                <a:schemeClr val="bg1"/>
              </a:solidFill>
            </a:endParaRPr>
          </a:p>
        </p:txBody>
      </p:sp>
      <p:sp>
        <p:nvSpPr>
          <p:cNvPr id="22536" name="AutoShape 8"/>
          <p:cNvSpPr>
            <a:spLocks noChangeArrowheads="1"/>
          </p:cNvSpPr>
          <p:nvPr/>
        </p:nvSpPr>
        <p:spPr bwMode="gray">
          <a:xfrm>
            <a:off x="4311290" y="1435488"/>
            <a:ext cx="2447925" cy="930275"/>
          </a:xfrm>
          <a:prstGeom prst="roundRect">
            <a:avLst>
              <a:gd name="adj" fmla="val 50000"/>
            </a:avLst>
          </a:prstGeom>
          <a:solidFill>
            <a:schemeClr val="accent2"/>
          </a:solid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b="1">
                <a:solidFill>
                  <a:schemeClr val="bg1"/>
                </a:solidFill>
              </a:rPr>
              <a:t>Учет спецодежды </a:t>
            </a:r>
          </a:p>
          <a:p>
            <a:pPr algn="ctr" eaLnBrk="1" hangingPunct="1">
              <a:spcBef>
                <a:spcPct val="0"/>
              </a:spcBef>
              <a:buFontTx/>
              <a:buNone/>
            </a:pPr>
            <a:r>
              <a:rPr lang="ru-RU" altLang="ru-RU" sz="2000" b="1">
                <a:solidFill>
                  <a:schemeClr val="bg1"/>
                </a:solidFill>
              </a:rPr>
              <a:t>и инвентаря</a:t>
            </a:r>
            <a:endParaRPr lang="en-US" altLang="ru-RU" sz="2000" b="1">
              <a:solidFill>
                <a:schemeClr val="bg1"/>
              </a:solidFill>
            </a:endParaRPr>
          </a:p>
        </p:txBody>
      </p:sp>
      <p:sp>
        <p:nvSpPr>
          <p:cNvPr id="22537" name="AutoShape 9"/>
          <p:cNvSpPr>
            <a:spLocks noChangeArrowheads="1"/>
          </p:cNvSpPr>
          <p:nvPr/>
        </p:nvSpPr>
        <p:spPr bwMode="gray">
          <a:xfrm>
            <a:off x="7264039" y="1435488"/>
            <a:ext cx="2376488" cy="930275"/>
          </a:xfrm>
          <a:prstGeom prst="roundRect">
            <a:avLst>
              <a:gd name="adj" fmla="val 50000"/>
            </a:avLst>
          </a:prstGeom>
          <a:solidFill>
            <a:schemeClr val="accent2"/>
          </a:solid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2000" b="1">
                <a:solidFill>
                  <a:schemeClr val="bg1"/>
                </a:solidFill>
              </a:rPr>
              <a:t>  Ведение </a:t>
            </a:r>
            <a:br>
              <a:rPr lang="ru-RU" altLang="ru-RU" sz="2000" b="1">
                <a:solidFill>
                  <a:schemeClr val="bg1"/>
                </a:solidFill>
              </a:rPr>
            </a:br>
            <a:r>
              <a:rPr lang="ru-RU" altLang="ru-RU" sz="2000" b="1">
                <a:solidFill>
                  <a:schemeClr val="bg1"/>
                </a:solidFill>
              </a:rPr>
              <a:t>ордерного </a:t>
            </a:r>
          </a:p>
          <a:p>
            <a:pPr algn="ctr" eaLnBrk="1" hangingPunct="1">
              <a:spcBef>
                <a:spcPct val="0"/>
              </a:spcBef>
              <a:buFontTx/>
              <a:buNone/>
            </a:pPr>
            <a:r>
              <a:rPr lang="ru-RU" altLang="ru-RU" sz="2000" b="1">
                <a:solidFill>
                  <a:schemeClr val="bg1"/>
                </a:solidFill>
              </a:rPr>
              <a:t>склада </a:t>
            </a:r>
            <a:endParaRPr lang="en-US" altLang="ru-RU" sz="2000" b="1">
              <a:solidFill>
                <a:schemeClr val="bg1"/>
              </a:solidFill>
            </a:endParaRPr>
          </a:p>
        </p:txBody>
      </p:sp>
      <p:sp>
        <p:nvSpPr>
          <p:cNvPr id="22538" name="Прямоугольник 2"/>
          <p:cNvSpPr>
            <a:spLocks noChangeArrowheads="1"/>
          </p:cNvSpPr>
          <p:nvPr/>
        </p:nvSpPr>
        <p:spPr bwMode="auto">
          <a:xfrm>
            <a:off x="1647464" y="2514988"/>
            <a:ext cx="2160588" cy="3292475"/>
          </a:xfrm>
          <a:prstGeom prst="rect">
            <a:avLst/>
          </a:prstGeom>
          <a:solidFill>
            <a:schemeClr val="accent2"/>
          </a:solidFill>
          <a:ln>
            <a:noFill/>
          </a:ln>
        </p:spPr>
        <p:txBody>
          <a:bodyPr>
            <a:spAutoFit/>
          </a:bodyPr>
          <a:lstStyle>
            <a:lvl1pPr indent="-2508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ru-RU" altLang="ru-RU" sz="1600" b="1" dirty="0"/>
              <a:t>учет списания ТМЗ и ведение требований-накладных по БУ в разрезе объектов строительства;</a:t>
            </a:r>
          </a:p>
          <a:p>
            <a:pPr>
              <a:spcBef>
                <a:spcPct val="0"/>
              </a:spcBef>
              <a:buFontTx/>
              <a:buNone/>
            </a:pPr>
            <a:endParaRPr lang="ru-RU" altLang="ru-RU" sz="1600" b="1" dirty="0"/>
          </a:p>
          <a:p>
            <a:pPr>
              <a:spcBef>
                <a:spcPct val="0"/>
              </a:spcBef>
            </a:pPr>
            <a:r>
              <a:rPr lang="ru-RU" altLang="ru-RU" sz="1600" b="1" dirty="0"/>
              <a:t>оформление бухгалтерских операций списания ТМЗ по данным ордерного склада</a:t>
            </a:r>
          </a:p>
        </p:txBody>
      </p:sp>
      <p:sp>
        <p:nvSpPr>
          <p:cNvPr id="22539" name="Прямоугольник 11"/>
          <p:cNvSpPr>
            <a:spLocks noChangeArrowheads="1"/>
          </p:cNvSpPr>
          <p:nvPr/>
        </p:nvSpPr>
        <p:spPr bwMode="auto">
          <a:xfrm>
            <a:off x="4384314" y="2514988"/>
            <a:ext cx="2374900" cy="3540125"/>
          </a:xfrm>
          <a:prstGeom prst="rect">
            <a:avLst/>
          </a:prstGeom>
          <a:solidFill>
            <a:schemeClr val="accent2"/>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indent="2508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a:spcBef>
                <a:spcPct val="0"/>
              </a:spcBef>
              <a:buFont typeface="Arial" panose="020B0604020202020204" pitchFamily="34" charset="0"/>
              <a:buChar char="•"/>
            </a:pPr>
            <a:r>
              <a:rPr lang="ru-RU" altLang="ru-RU" sz="1600" b="1"/>
              <a:t>ведение учета выданных в эксплуатацию, возвращенных и списанных комплектов спецодежды и инвентаря;</a:t>
            </a:r>
          </a:p>
          <a:p>
            <a:pPr marL="0" lvl="1">
              <a:spcBef>
                <a:spcPct val="0"/>
              </a:spcBef>
              <a:buFont typeface="Arial" panose="020B0604020202020204" pitchFamily="34" charset="0"/>
              <a:buChar char="•"/>
            </a:pPr>
            <a:endParaRPr lang="ru-RU" altLang="ru-RU" sz="1600" b="1"/>
          </a:p>
          <a:p>
            <a:pPr marL="0" lvl="1">
              <a:spcBef>
                <a:spcPct val="0"/>
              </a:spcBef>
              <a:buFont typeface="Arial" panose="020B0604020202020204" pitchFamily="34" charset="0"/>
              <a:buChar char="•"/>
            </a:pPr>
            <a:r>
              <a:rPr lang="ru-RU" altLang="ru-RU" sz="1600" b="1"/>
              <a:t>амортизация спецодежды и инвентаря линейным и производственным способом.</a:t>
            </a:r>
          </a:p>
        </p:txBody>
      </p:sp>
      <p:sp>
        <p:nvSpPr>
          <p:cNvPr id="22540" name="Прямоугольник 13"/>
          <p:cNvSpPr>
            <a:spLocks noChangeArrowheads="1"/>
          </p:cNvSpPr>
          <p:nvPr/>
        </p:nvSpPr>
        <p:spPr bwMode="auto">
          <a:xfrm>
            <a:off x="7335478" y="2443549"/>
            <a:ext cx="2376487" cy="3786188"/>
          </a:xfrm>
          <a:prstGeom prst="rect">
            <a:avLst/>
          </a:prstGeom>
          <a:solidFill>
            <a:schemeClr val="accent2"/>
          </a:solidFill>
          <a:ln>
            <a:noFill/>
          </a:ln>
        </p:spPr>
        <p:txBody>
          <a:bodyPr>
            <a:spAutoFit/>
          </a:bodyPr>
          <a:lstStyle>
            <a:lvl1pPr indent="-2508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ru-RU" altLang="ru-RU" sz="1600" b="1"/>
              <a:t>возможность учета операций движения ТМЗ;</a:t>
            </a:r>
          </a:p>
          <a:p>
            <a:pPr>
              <a:spcBef>
                <a:spcPct val="0"/>
              </a:spcBef>
            </a:pPr>
            <a:endParaRPr lang="ru-RU" altLang="ru-RU" sz="1600" b="1"/>
          </a:p>
          <a:p>
            <a:pPr>
              <a:spcBef>
                <a:spcPct val="0"/>
              </a:spcBef>
            </a:pPr>
            <a:r>
              <a:rPr lang="ru-RU" altLang="ru-RU" sz="1600" b="1"/>
              <a:t>возможность учета перемещения материалов между объектами строительства;</a:t>
            </a:r>
          </a:p>
          <a:p>
            <a:pPr>
              <a:spcBef>
                <a:spcPct val="0"/>
              </a:spcBef>
            </a:pPr>
            <a:endParaRPr lang="ru-RU" altLang="ru-RU" sz="1600" b="1"/>
          </a:p>
          <a:p>
            <a:pPr>
              <a:spcBef>
                <a:spcPct val="0"/>
              </a:spcBef>
            </a:pPr>
            <a:r>
              <a:rPr lang="ru-RU" altLang="ru-RU" sz="1600" b="1"/>
              <a:t>контроль целевого использования материалов по объектам строительства.</a:t>
            </a:r>
          </a:p>
        </p:txBody>
      </p:sp>
      <p:cxnSp>
        <p:nvCxnSpPr>
          <p:cNvPr id="23" name="Прямая соединительная линия 22"/>
          <p:cNvCxnSpPr/>
          <p:nvPr/>
        </p:nvCxnSpPr>
        <p:spPr>
          <a:xfrm>
            <a:off x="1576027" y="4170749"/>
            <a:ext cx="2087562"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25" name="Прямая соединительная линия 24"/>
          <p:cNvCxnSpPr/>
          <p:nvPr/>
        </p:nvCxnSpPr>
        <p:spPr>
          <a:xfrm>
            <a:off x="4528778" y="4675574"/>
            <a:ext cx="2014537"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26" name="Прямая соединительная линия 25"/>
          <p:cNvCxnSpPr/>
          <p:nvPr/>
        </p:nvCxnSpPr>
        <p:spPr>
          <a:xfrm>
            <a:off x="7479940" y="3378587"/>
            <a:ext cx="2016125"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27" name="Прямая соединительная линия 26"/>
          <p:cNvCxnSpPr/>
          <p:nvPr/>
        </p:nvCxnSpPr>
        <p:spPr>
          <a:xfrm>
            <a:off x="7479940" y="4820037"/>
            <a:ext cx="2016125"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654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514" y="1296559"/>
            <a:ext cx="2678113" cy="1568450"/>
          </a:xfrm>
          <a:prstGeom prst="rect">
            <a:avLst/>
          </a:prstGeom>
          <a:noFill/>
          <a:ln>
            <a:noFill/>
          </a:ln>
        </p:spPr>
      </p:pic>
      <p:sp>
        <p:nvSpPr>
          <p:cNvPr id="16" name="AutoShape 5"/>
          <p:cNvSpPr>
            <a:spLocks noChangeArrowheads="1"/>
          </p:cNvSpPr>
          <p:nvPr/>
        </p:nvSpPr>
        <p:spPr bwMode="gray">
          <a:xfrm rot="8585550">
            <a:off x="3061926" y="2596722"/>
            <a:ext cx="1585912" cy="56832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17" name="AutoShape 5"/>
          <p:cNvSpPr>
            <a:spLocks noChangeArrowheads="1"/>
          </p:cNvSpPr>
          <p:nvPr/>
        </p:nvSpPr>
        <p:spPr bwMode="gray">
          <a:xfrm rot="2737543">
            <a:off x="7079095" y="2395903"/>
            <a:ext cx="1668463" cy="584200"/>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18" name="AutoShape 5"/>
          <p:cNvSpPr>
            <a:spLocks noChangeArrowheads="1"/>
          </p:cNvSpPr>
          <p:nvPr/>
        </p:nvSpPr>
        <p:spPr bwMode="gray">
          <a:xfrm rot="3714961">
            <a:off x="5740038" y="3353959"/>
            <a:ext cx="2071688" cy="70326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24584" name="TextBox 3"/>
          <p:cNvSpPr txBox="1">
            <a:spLocks noChangeArrowheads="1"/>
          </p:cNvSpPr>
          <p:nvPr/>
        </p:nvSpPr>
        <p:spPr bwMode="auto">
          <a:xfrm>
            <a:off x="1358539" y="3344435"/>
            <a:ext cx="3095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1600" b="1" dirty="0"/>
              <a:t>Оформление поступлений и использования товаров по факту получения, при этом финансовые документы могут быть получены позднее</a:t>
            </a:r>
          </a:p>
        </p:txBody>
      </p:sp>
      <p:sp>
        <p:nvSpPr>
          <p:cNvPr id="24585" name="Прямоугольник 4"/>
          <p:cNvSpPr>
            <a:spLocks noChangeArrowheads="1"/>
          </p:cNvSpPr>
          <p:nvPr/>
        </p:nvSpPr>
        <p:spPr bwMode="auto">
          <a:xfrm>
            <a:off x="7416438" y="3249184"/>
            <a:ext cx="3035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1600" b="1"/>
              <a:t>Ведение материального учета по строительным участкам </a:t>
            </a:r>
          </a:p>
        </p:txBody>
      </p:sp>
      <p:sp>
        <p:nvSpPr>
          <p:cNvPr id="24586" name="Прямоугольник 5"/>
          <p:cNvSpPr>
            <a:spLocks noChangeArrowheads="1"/>
          </p:cNvSpPr>
          <p:nvPr/>
        </p:nvSpPr>
        <p:spPr bwMode="auto">
          <a:xfrm>
            <a:off x="6113101" y="4681110"/>
            <a:ext cx="352901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1600" b="1"/>
              <a:t>Учет перемещений и использования товаров, не отражающихся в бухгалтерском учете</a:t>
            </a:r>
          </a:p>
          <a:p>
            <a:pPr>
              <a:spcBef>
                <a:spcPct val="0"/>
              </a:spcBef>
              <a:buFontTx/>
              <a:buNone/>
            </a:pPr>
            <a:endParaRPr lang="ru-RU" altLang="ru-RU" sz="1800"/>
          </a:p>
        </p:txBody>
      </p:sp>
      <p:sp>
        <p:nvSpPr>
          <p:cNvPr id="20" name="AutoShape 5"/>
          <p:cNvSpPr>
            <a:spLocks noChangeArrowheads="1"/>
          </p:cNvSpPr>
          <p:nvPr/>
        </p:nvSpPr>
        <p:spPr bwMode="gray">
          <a:xfrm rot="6721721">
            <a:off x="4077926" y="3638122"/>
            <a:ext cx="2073275" cy="704850"/>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ru-RU"/>
          </a:p>
        </p:txBody>
      </p:sp>
      <p:sp>
        <p:nvSpPr>
          <p:cNvPr id="24588" name="TextBox 6"/>
          <p:cNvSpPr txBox="1">
            <a:spLocks noChangeArrowheads="1"/>
          </p:cNvSpPr>
          <p:nvPr/>
        </p:nvSpPr>
        <p:spPr bwMode="auto">
          <a:xfrm>
            <a:off x="3014301" y="5008135"/>
            <a:ext cx="2881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ru-RU" altLang="ru-RU" sz="1600" b="1"/>
              <a:t>Анализ движения материалов по объектам строительства, и контроль их целевого использования</a:t>
            </a:r>
          </a:p>
        </p:txBody>
      </p:sp>
      <p:sp>
        <p:nvSpPr>
          <p:cNvPr id="2" name="Заголовок 1"/>
          <p:cNvSpPr>
            <a:spLocks noGrp="1"/>
          </p:cNvSpPr>
          <p:nvPr>
            <p:ph type="ctrTitle"/>
          </p:nvPr>
        </p:nvSpPr>
        <p:spPr/>
        <p:txBody>
          <a:bodyPr>
            <a:normAutofit fontScale="90000"/>
          </a:bodyPr>
          <a:lstStyle/>
          <a:p>
            <a:r>
              <a:rPr lang="ru-RU" dirty="0" smtClean="0"/>
              <a:t>Ордерный склад</a:t>
            </a:r>
            <a:br>
              <a:rPr lang="ru-RU" dirty="0" smtClean="0"/>
            </a:br>
            <a:endParaRPr lang="ru-RU" dirty="0"/>
          </a:p>
        </p:txBody>
      </p:sp>
    </p:spTree>
    <p:extLst>
      <p:ext uri="{BB962C8B-B14F-4D97-AF65-F5344CB8AC3E}">
        <p14:creationId xmlns:p14="http://schemas.microsoft.com/office/powerpoint/2010/main" val="4134780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1149265041"/>
              </p:ext>
            </p:extLst>
          </p:nvPr>
        </p:nvGraphicFramePr>
        <p:xfrm>
          <a:off x="1991545" y="1556792"/>
          <a:ext cx="8013575"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a:blip r:embed="rId8" cstate="print">
            <a:extLst/>
          </a:blip>
          <a:stretch>
            <a:fillRect/>
          </a:stretch>
        </p:blipFill>
        <p:spPr>
          <a:xfrm>
            <a:off x="2813112" y="2708920"/>
            <a:ext cx="1050641" cy="936104"/>
          </a:xfrm>
          <a:prstGeom prst="flowChartConnector">
            <a:avLst/>
          </a:prstGeom>
        </p:spPr>
      </p:pic>
      <p:pic>
        <p:nvPicPr>
          <p:cNvPr id="12" name="Рисунок 11"/>
          <p:cNvPicPr>
            <a:picLocks noChangeAspect="1"/>
          </p:cNvPicPr>
          <p:nvPr/>
        </p:nvPicPr>
        <p:blipFill>
          <a:blip r:embed="rId9" cstate="print">
            <a:extLst/>
          </a:blip>
          <a:stretch>
            <a:fillRect/>
          </a:stretch>
        </p:blipFill>
        <p:spPr>
          <a:xfrm>
            <a:off x="2841515" y="5085184"/>
            <a:ext cx="950229" cy="976202"/>
          </a:xfrm>
          <a:prstGeom prst="ellipse">
            <a:avLst/>
          </a:prstGeom>
        </p:spPr>
      </p:pic>
      <p:pic>
        <p:nvPicPr>
          <p:cNvPr id="14" name="Рисунок 13"/>
          <p:cNvPicPr>
            <a:picLocks noChangeAspect="1"/>
          </p:cNvPicPr>
          <p:nvPr/>
        </p:nvPicPr>
        <p:blipFill>
          <a:blip r:embed="rId10" cstate="print">
            <a:extLst/>
          </a:blip>
          <a:stretch>
            <a:fillRect/>
          </a:stretch>
        </p:blipFill>
        <p:spPr>
          <a:xfrm>
            <a:off x="2855640" y="1556793"/>
            <a:ext cx="936104" cy="896159"/>
          </a:xfrm>
          <a:prstGeom prst="ellipse">
            <a:avLst/>
          </a:prstGeom>
        </p:spPr>
      </p:pic>
      <p:pic>
        <p:nvPicPr>
          <p:cNvPr id="2" name="Рисунок 1"/>
          <p:cNvPicPr>
            <a:picLocks noChangeAspect="1"/>
          </p:cNvPicPr>
          <p:nvPr/>
        </p:nvPicPr>
        <p:blipFill>
          <a:blip r:embed="rId11" cstate="print">
            <a:extLst/>
          </a:blip>
          <a:stretch>
            <a:fillRect/>
          </a:stretch>
        </p:blipFill>
        <p:spPr>
          <a:xfrm>
            <a:off x="2855640" y="3933056"/>
            <a:ext cx="1008112" cy="917598"/>
          </a:xfrm>
          <a:prstGeom prst="ellipse">
            <a:avLst/>
          </a:prstGeom>
        </p:spPr>
      </p:pic>
      <p:sp>
        <p:nvSpPr>
          <p:cNvPr id="3" name="Заголовок 2"/>
          <p:cNvSpPr>
            <a:spLocks noGrp="1"/>
          </p:cNvSpPr>
          <p:nvPr>
            <p:ph type="ctrTitle"/>
          </p:nvPr>
        </p:nvSpPr>
        <p:spPr/>
        <p:txBody>
          <a:bodyPr>
            <a:normAutofit fontScale="90000"/>
          </a:bodyPr>
          <a:lstStyle/>
          <a:p>
            <a:r>
              <a:rPr lang="ru-RU" dirty="0"/>
              <a:t>Учет затрат на механизацию СМР </a:t>
            </a:r>
            <a:br>
              <a:rPr lang="ru-RU" dirty="0"/>
            </a:br>
            <a:endParaRPr lang="ru-RU" dirty="0"/>
          </a:p>
        </p:txBody>
      </p:sp>
    </p:spTree>
    <p:extLst>
      <p:ext uri="{BB962C8B-B14F-4D97-AF65-F5344CB8AC3E}">
        <p14:creationId xmlns:p14="http://schemas.microsoft.com/office/powerpoint/2010/main" val="422403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Заголовок 1"/>
          <p:cNvSpPr>
            <a:spLocks noGrp="1"/>
          </p:cNvSpPr>
          <p:nvPr>
            <p:ph type="ctrTitle"/>
          </p:nvPr>
        </p:nvSpPr>
        <p:spPr/>
        <p:txBody>
          <a:bodyPr/>
          <a:lstStyle/>
          <a:p>
            <a:r>
              <a:rPr lang="ru-RU" altLang="ru-RU" smtClean="0"/>
              <a:t>Производственный учет</a:t>
            </a:r>
          </a:p>
        </p:txBody>
      </p:sp>
      <p:graphicFrame>
        <p:nvGraphicFramePr>
          <p:cNvPr id="15" name="Схема 14"/>
          <p:cNvGraphicFramePr/>
          <p:nvPr>
            <p:extLst>
              <p:ext uri="{D42A27DB-BD31-4B8C-83A1-F6EECF244321}">
                <p14:modId xmlns:p14="http://schemas.microsoft.com/office/powerpoint/2010/main" val="3420066625"/>
              </p:ext>
            </p:extLst>
          </p:nvPr>
        </p:nvGraphicFramePr>
        <p:xfrm>
          <a:off x="1526359" y="1700808"/>
          <a:ext cx="88901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17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1850383" y="3409822"/>
            <a:ext cx="4810125" cy="3357562"/>
          </a:xfrm>
          <a:prstGeom prst="rect">
            <a:avLst/>
          </a:prstGeom>
          <a:ln>
            <a:solidFill>
              <a:schemeClr val="bg1">
                <a:lumMod val="65000"/>
              </a:schemeClr>
            </a:solidFill>
          </a:ln>
        </p:spPr>
      </p:pic>
      <p:sp>
        <p:nvSpPr>
          <p:cNvPr id="9" name="Прямоугольная выноска 8"/>
          <p:cNvSpPr/>
          <p:nvPr/>
        </p:nvSpPr>
        <p:spPr>
          <a:xfrm>
            <a:off x="1847851" y="1484314"/>
            <a:ext cx="3311525" cy="1512887"/>
          </a:xfrm>
          <a:prstGeom prst="wedgeRectCallout">
            <a:avLst>
              <a:gd name="adj1" fmla="val -6053"/>
              <a:gd name="adj2" fmla="val 702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Система позволяет вести учет строительных проектов (строек) и входящих в их состав объектов строительства (участков).</a:t>
            </a:r>
          </a:p>
        </p:txBody>
      </p:sp>
      <p:pic>
        <p:nvPicPr>
          <p:cNvPr id="4" name="Рисунок 3"/>
          <p:cNvPicPr>
            <a:picLocks noChangeAspect="1"/>
          </p:cNvPicPr>
          <p:nvPr/>
        </p:nvPicPr>
        <p:blipFill>
          <a:blip r:embed="rId4"/>
          <a:stretch>
            <a:fillRect/>
          </a:stretch>
        </p:blipFill>
        <p:spPr>
          <a:xfrm>
            <a:off x="5303839" y="1341438"/>
            <a:ext cx="5210175" cy="3001962"/>
          </a:xfrm>
          <a:prstGeom prst="rect">
            <a:avLst/>
          </a:prstGeom>
          <a:ln>
            <a:solidFill>
              <a:schemeClr val="bg1">
                <a:lumMod val="65000"/>
              </a:schemeClr>
            </a:solidFill>
          </a:ln>
        </p:spPr>
      </p:pic>
      <p:sp>
        <p:nvSpPr>
          <p:cNvPr id="2" name="Заголовок 1"/>
          <p:cNvSpPr>
            <a:spLocks noGrp="1"/>
          </p:cNvSpPr>
          <p:nvPr>
            <p:ph type="ctrTitle"/>
          </p:nvPr>
        </p:nvSpPr>
        <p:spPr/>
        <p:txBody>
          <a:bodyPr>
            <a:normAutofit fontScale="90000"/>
          </a:bodyPr>
          <a:lstStyle/>
          <a:p>
            <a:r>
              <a:rPr lang="ru-RU" dirty="0"/>
              <a:t>Учет строительных объектов и проектов</a:t>
            </a:r>
            <a:br>
              <a:rPr lang="ru-RU" dirty="0"/>
            </a:br>
            <a:endParaRPr lang="ru-RU" dirty="0"/>
          </a:p>
        </p:txBody>
      </p:sp>
    </p:spTree>
    <p:extLst>
      <p:ext uri="{BB962C8B-B14F-4D97-AF65-F5344CB8AC3E}">
        <p14:creationId xmlns:p14="http://schemas.microsoft.com/office/powerpoint/2010/main" val="160314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по брендбукингу Рейтинг">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3320</Words>
  <Application>Microsoft Office PowerPoint</Application>
  <PresentationFormat>Широкоэкранный</PresentationFormat>
  <Paragraphs>249</Paragraphs>
  <Slides>24</Slides>
  <Notes>24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Tahoma</vt:lpstr>
      <vt:lpstr>Шаблон по брендбукингу Рейтинг</vt:lpstr>
      <vt:lpstr>Презентация PowerPoint</vt:lpstr>
      <vt:lpstr>Основные разделы продукта</vt:lpstr>
      <vt:lpstr>Основные возможности</vt:lpstr>
      <vt:lpstr>Учет рабочего времени  </vt:lpstr>
      <vt:lpstr>Учет материальных запасов</vt:lpstr>
      <vt:lpstr>Ордерный склад </vt:lpstr>
      <vt:lpstr>Учет затрат на механизацию СМР  </vt:lpstr>
      <vt:lpstr>Производственный учет</vt:lpstr>
      <vt:lpstr>Учет строительных объектов и проектов </vt:lpstr>
      <vt:lpstr>Введение договоров по объектам  строительства </vt:lpstr>
      <vt:lpstr>Анализ взаиморасчетов по строительным договорам.</vt:lpstr>
      <vt:lpstr>Договоры долевого финансирования </vt:lpstr>
      <vt:lpstr>Учет средств по источникам финансирования</vt:lpstr>
      <vt:lpstr>Локальные сметы</vt:lpstr>
      <vt:lpstr>Объемное планирование СМР</vt:lpstr>
      <vt:lpstr>Журнал производства работ </vt:lpstr>
      <vt:lpstr>Акт выполнения строительно-монтажных работ </vt:lpstr>
      <vt:lpstr>Печатные формы актов выполнения СМР </vt:lpstr>
      <vt:lpstr>Журнал расхода материалов (М-29) </vt:lpstr>
      <vt:lpstr>Путевой лист </vt:lpstr>
      <vt:lpstr>Рапорт о работе строительного механизма </vt:lpstr>
      <vt:lpstr>Табель учета рабочего времени</vt:lpstr>
      <vt:lpstr>Сдельный наряд на выполнение работ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Н. Михальчук</dc:creator>
  <cp:lastModifiedBy>Ольга Н. Михальчук</cp:lastModifiedBy>
  <cp:revision>9</cp:revision>
  <dcterms:created xsi:type="dcterms:W3CDTF">2025-04-24T05:21:44Z</dcterms:created>
  <dcterms:modified xsi:type="dcterms:W3CDTF">2025-04-24T06:02:05Z</dcterms:modified>
</cp:coreProperties>
</file>